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29"/>
  </p:normalViewPr>
  <p:slideViewPr>
    <p:cSldViewPr snapToGrid="0" snapToObjects="1">
      <p:cViewPr varScale="1">
        <p:scale>
          <a:sx n="193" d="100"/>
          <a:sy n="193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CBBB-072C-B84D-A6B8-F0F5BB1CC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337CA-4B78-614F-906F-15749C5F6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B4C70-1F86-F24C-9FF0-D4059C72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FFB01-1D17-3A45-BA66-751A2939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CE165-EE7D-8D49-90E7-240CB7D0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70FC-65DB-7348-AFC7-23F4C125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34AFB-4A52-094A-A1B5-20D3E9BCE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9DEB4-D4D8-8D43-8F69-571D8DE8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E5A5B-6837-934D-B319-034C0511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62381-F7A5-C741-A770-E2771D2B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4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50612-7827-844E-BAC7-72583E2A3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6F57E-D6D7-3041-89FE-CE630D2D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CDB6D-51E0-984C-9192-C9D634AC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D87E-DB13-1546-904D-1EF57A94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64BCA-30D2-BC43-979F-EC981CF7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6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59DE-1648-EC4B-8EEA-BE8565B4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1B4D-EAA6-5141-8B84-13A43F42A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D1C08-A6AD-4B4E-8246-1A191FAA7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7B93D-FBA0-B040-9C62-7FE62AAC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6DD6B-08BE-4945-8831-7F86E2DA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6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A5BA-CBE1-E64F-A8DC-F8447525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A868E-22AD-1647-8265-40F23678E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D59F0-8CF3-C045-ADBF-5D6321A6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5B621-1B76-2A44-9987-9382583D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475F0-FD07-B14F-89D6-0F5A2C30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2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4BF8-8AA4-DD42-AA9B-78D5684D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D2EB8-0C80-E142-9200-0B36163FE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59002-FCD0-BB46-8B38-0B3CA55D0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677E4-CAD6-8F48-8859-398DF3B0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53764-D420-7D40-BEBA-C20BEB3E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2E8E2-7AEC-6D40-AFE6-158447BF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DA25-848A-0A4F-AB5D-F4AB0FED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AD52A-2AB1-7D44-9A68-96F6390D7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45C94-91ED-6446-8F4C-5CF053181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A6450-92A2-7C42-A1CC-3670EC9A3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DF40C2-8DB1-ED4E-9EEC-2C4015D7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C3BEA-A29F-EE48-88FB-FC9E4F83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173BE-A85C-CC4B-AD11-ADD9D82C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02DAE-593D-B04C-9ED3-0A192BD2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C78B-CAED-4640-9E25-6D420321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C9CDB-3B09-AB40-9531-CF141118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E05D9-000F-844B-8881-C3889BA3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02520-0AEF-4B4A-8217-4741838A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7BDC83-9CA8-3E4C-B6C5-5CAF171C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DABF4-05FB-B242-BA88-4840C9C6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EF014-5D3A-D641-8440-D3A0ABFE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3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E034-D87C-6944-B99A-98C5BE93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679D7-7D2A-4347-91EC-A3812EF1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C8F94-60A6-E841-92AA-5D306F697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F40FA-9E81-B64A-A735-678F9A78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43DE5-36E3-4245-9235-48431B08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75832-FD4D-F946-ABFE-F1DE5A0A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0584-F62D-EB4F-89F0-04F4ED04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5F1D6-40F4-DD42-804A-B6F1A9FD4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CDB21-F388-2845-977D-159288724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BC45E-ACDA-2245-84EE-C099DF82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74200-CD4B-B348-9F81-77D4DD50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4BE8B-63DB-6A40-A91F-5F1D33B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5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CB61C-D6B2-254D-8C94-90424735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39DC2-7982-CF49-94CA-72E893191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7486-FBA5-9B47-85D8-D12616682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5495-E067-1E42-9C87-32920C14CDEC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06C28-EC30-7B48-AC9C-46A0FCCC0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078D-C102-F241-8354-212FC6A1A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A446-68BB-044D-BC94-6B6738B5A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9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C52BA473-C180-3F4D-9321-87149EB67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062538" cy="1655762"/>
          </a:xfrm>
        </p:spPr>
        <p:txBody>
          <a:bodyPr/>
          <a:lstStyle/>
          <a:p>
            <a:r>
              <a:rPr lang="en-US" dirty="0"/>
              <a:t>Erin Nishimura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2ECFB9-CBFA-7540-A58C-A6A8AD4F5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576261"/>
            <a:ext cx="3676650" cy="565114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619A6DDF-ADFD-B747-92B8-36975341E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519738" cy="2387600"/>
          </a:xfrm>
        </p:spPr>
        <p:txBody>
          <a:bodyPr/>
          <a:lstStyle/>
          <a:p>
            <a:r>
              <a:rPr lang="en-US" dirty="0"/>
              <a:t>The guide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0FD1AF-CC56-044E-88EC-BAE7FACF0AC8}"/>
              </a:ext>
            </a:extLst>
          </p:cNvPr>
          <p:cNvCxnSpPr/>
          <p:nvPr/>
        </p:nvCxnSpPr>
        <p:spPr>
          <a:xfrm>
            <a:off x="6029325" y="3128963"/>
            <a:ext cx="828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DD2F8-459C-B940-9B0B-87165E16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7AA2-0138-434B-8AB1-705B754A9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each </a:t>
            </a:r>
            <a:r>
              <a:rPr lang="en-US" b="1" dirty="0"/>
              <a:t>main noun </a:t>
            </a:r>
            <a:r>
              <a:rPr lang="en-US" dirty="0"/>
              <a:t>as a character</a:t>
            </a:r>
          </a:p>
          <a:p>
            <a:pPr lvl="1"/>
            <a:r>
              <a:rPr lang="en-US" dirty="0"/>
              <a:t>Avoid abstract nouns</a:t>
            </a:r>
          </a:p>
          <a:p>
            <a:pPr lvl="1"/>
            <a:r>
              <a:rPr lang="en-US" dirty="0"/>
              <a:t>Avoid complex compound nouns (unless appropriate for the audience)</a:t>
            </a:r>
          </a:p>
          <a:p>
            <a:r>
              <a:rPr lang="en-US" dirty="0"/>
              <a:t>think of each </a:t>
            </a:r>
            <a:r>
              <a:rPr lang="en-US" b="1" dirty="0"/>
              <a:t>main verb </a:t>
            </a:r>
            <a:r>
              <a:rPr lang="en-US" dirty="0"/>
              <a:t>as a plot</a:t>
            </a:r>
          </a:p>
          <a:p>
            <a:pPr lvl="1"/>
            <a:r>
              <a:rPr lang="en-US" dirty="0"/>
              <a:t>Use action verbs</a:t>
            </a:r>
          </a:p>
          <a:p>
            <a:r>
              <a:rPr lang="en-US" dirty="0"/>
              <a:t>main noun and main verb go near the </a:t>
            </a:r>
            <a:r>
              <a:rPr lang="en-US" b="1" i="1" dirty="0"/>
              <a:t>beginning</a:t>
            </a:r>
            <a:r>
              <a:rPr lang="en-US" dirty="0"/>
              <a:t> of the sentence</a:t>
            </a:r>
          </a:p>
          <a:p>
            <a:r>
              <a:rPr lang="en-US" dirty="0"/>
              <a:t>main noun and the main verb go </a:t>
            </a:r>
            <a:r>
              <a:rPr lang="en-US" b="1" i="1" dirty="0"/>
              <a:t>close</a:t>
            </a:r>
            <a:r>
              <a:rPr lang="en-US" b="1" dirty="0"/>
              <a:t> </a:t>
            </a:r>
            <a:r>
              <a:rPr lang="en-US" b="1" i="1" dirty="0"/>
              <a:t>together</a:t>
            </a:r>
          </a:p>
          <a:p>
            <a:r>
              <a:rPr lang="en-US" dirty="0"/>
              <a:t>break up complex sentences into bite size pieces</a:t>
            </a:r>
          </a:p>
          <a:p>
            <a:r>
              <a:rPr lang="en-US" dirty="0"/>
              <a:t>shorten sentences by removing extra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E5D7-36B3-5446-95CB-312360D4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76F89-B674-C34C-82E1-C429DE934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Underline the </a:t>
            </a:r>
            <a:r>
              <a:rPr lang="en-US" u="sng" dirty="0"/>
              <a:t>main noun</a:t>
            </a:r>
          </a:p>
          <a:p>
            <a:r>
              <a:rPr lang="en-US" dirty="0"/>
              <a:t>Double underline the </a:t>
            </a:r>
            <a:r>
              <a:rPr lang="en-US" u="sng" dirty="0">
                <a:highlight>
                  <a:srgbClr val="FFFF00"/>
                </a:highlight>
              </a:rPr>
              <a:t>main verb</a:t>
            </a:r>
          </a:p>
          <a:p>
            <a:endParaRPr lang="en-US" dirty="0"/>
          </a:p>
          <a:p>
            <a:r>
              <a:rPr lang="en-US" dirty="0"/>
              <a:t>Is the main noun the real “character” of the sentence?</a:t>
            </a:r>
          </a:p>
          <a:p>
            <a:r>
              <a:rPr lang="en-US" dirty="0"/>
              <a:t>Is the main verb the real “plot” of the sentence?</a:t>
            </a:r>
          </a:p>
          <a:p>
            <a:r>
              <a:rPr lang="en-US" dirty="0"/>
              <a:t>How far away are they?</a:t>
            </a:r>
          </a:p>
        </p:txBody>
      </p:sp>
    </p:spTree>
    <p:extLst>
      <p:ext uri="{BB962C8B-B14F-4D97-AF65-F5344CB8AC3E}">
        <p14:creationId xmlns:p14="http://schemas.microsoft.com/office/powerpoint/2010/main" val="282256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3CA7-8848-CA40-8EF7-9FA77D36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DE6E5BA-043B-C343-84B6-6FA370B253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9656" y="365125"/>
            <a:ext cx="4384144" cy="6367163"/>
          </a:xfrm>
        </p:spPr>
      </p:pic>
    </p:spTree>
    <p:extLst>
      <p:ext uri="{BB962C8B-B14F-4D97-AF65-F5344CB8AC3E}">
        <p14:creationId xmlns:p14="http://schemas.microsoft.com/office/powerpoint/2010/main" val="269419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08E928-9B72-0C41-B1AB-74BC4255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edits from </a:t>
            </a:r>
            <a:r>
              <a:rPr lang="en-US" dirty="0" err="1"/>
              <a:t>Lasko</a:t>
            </a:r>
            <a:r>
              <a:rPr lang="en-US" dirty="0"/>
              <a:t> 2012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FD8E7-C8AD-8648-9B09-CBD1E21AF3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73E73-49ED-1C45-B96B-7248EAF4DE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“Transport of many mRNAs, including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from the nurse cells to the oocyte occurs prior to overall cytoplasmic transfer, and proceeds via minus end-directed transport on the microtubule cytoskeleton that is driven by the dynein motor complex (Clark et al. 2007).”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3C6AA-FC34-9B40-9624-67780CA49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Re-write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41D307-AAEF-1C4B-A505-507C711BA8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2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08E928-9B72-0C41-B1AB-74BC4255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edits from </a:t>
            </a:r>
            <a:r>
              <a:rPr lang="en-US" dirty="0" err="1"/>
              <a:t>Lasko</a:t>
            </a:r>
            <a:r>
              <a:rPr lang="en-US" dirty="0"/>
              <a:t> 2012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FD8E7-C8AD-8648-9B09-CBD1E21AF3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73E73-49ED-1C45-B96B-7248EAF4DE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“Transport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many mRNAs, including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from the nurse cells to the oocyte </a:t>
            </a:r>
            <a:r>
              <a:rPr lang="en-US" sz="20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occurs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prior to overall cytoplasmic transfer, and </a:t>
            </a:r>
            <a:r>
              <a:rPr lang="en-US" sz="20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proceeds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minus end-directed transport on the microtubule cytoskeleton that is driven by the dynein motor complex (Clark et al. 2007).”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words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noun</a:t>
            </a:r>
          </a:p>
          <a:p>
            <a:r>
              <a:rPr lang="en-US" sz="20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Main verb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3C6AA-FC34-9B40-9624-67780CA49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Re-write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41D307-AAEF-1C4B-A505-507C711BA8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dynein motor complex </a:t>
            </a:r>
            <a:r>
              <a:rPr lang="en-US" sz="20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drives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mRNAs such as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grk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osk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nurse cells and into oocytes via minus end-directed transport on microtubules. This happens prior to transporting other cellular components (Clark et al. 2007).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+ 13 = 38</a:t>
            </a:r>
          </a:p>
          <a:p>
            <a:endParaRPr lang="en-US" dirty="0"/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EC5DB1B6-8EF8-2047-A013-8C8DB93294C4}"/>
              </a:ext>
            </a:extLst>
          </p:cNvPr>
          <p:cNvSpPr/>
          <p:nvPr/>
        </p:nvSpPr>
        <p:spPr>
          <a:xfrm>
            <a:off x="2671764" y="3749674"/>
            <a:ext cx="2800350" cy="722312"/>
          </a:xfrm>
          <a:custGeom>
            <a:avLst/>
            <a:gdLst>
              <a:gd name="connsiteX0" fmla="*/ 2543175 w 2543175"/>
              <a:gd name="connsiteY0" fmla="*/ 142875 h 714375"/>
              <a:gd name="connsiteX1" fmla="*/ 1571625 w 2543175"/>
              <a:gd name="connsiteY1" fmla="*/ 142875 h 714375"/>
              <a:gd name="connsiteX2" fmla="*/ 1528763 w 2543175"/>
              <a:gd name="connsiteY2" fmla="*/ 128588 h 714375"/>
              <a:gd name="connsiteX3" fmla="*/ 1414463 w 2543175"/>
              <a:gd name="connsiteY3" fmla="*/ 100013 h 714375"/>
              <a:gd name="connsiteX4" fmla="*/ 1271588 w 2543175"/>
              <a:gd name="connsiteY4" fmla="*/ 71438 h 714375"/>
              <a:gd name="connsiteX5" fmla="*/ 1228725 w 2543175"/>
              <a:gd name="connsiteY5" fmla="*/ 57150 h 714375"/>
              <a:gd name="connsiteX6" fmla="*/ 1128713 w 2543175"/>
              <a:gd name="connsiteY6" fmla="*/ 42863 h 714375"/>
              <a:gd name="connsiteX7" fmla="*/ 900113 w 2543175"/>
              <a:gd name="connsiteY7" fmla="*/ 0 h 714375"/>
              <a:gd name="connsiteX8" fmla="*/ 571500 w 2543175"/>
              <a:gd name="connsiteY8" fmla="*/ 14288 h 714375"/>
              <a:gd name="connsiteX9" fmla="*/ 442913 w 2543175"/>
              <a:gd name="connsiteY9" fmla="*/ 42863 h 714375"/>
              <a:gd name="connsiteX10" fmla="*/ 300038 w 2543175"/>
              <a:gd name="connsiteY10" fmla="*/ 57150 h 714375"/>
              <a:gd name="connsiteX11" fmla="*/ 157163 w 2543175"/>
              <a:gd name="connsiteY11" fmla="*/ 100013 h 714375"/>
              <a:gd name="connsiteX12" fmla="*/ 114300 w 2543175"/>
              <a:gd name="connsiteY12" fmla="*/ 114300 h 714375"/>
              <a:gd name="connsiteX13" fmla="*/ 0 w 2543175"/>
              <a:gd name="connsiteY13" fmla="*/ 214313 h 714375"/>
              <a:gd name="connsiteX14" fmla="*/ 28575 w 2543175"/>
              <a:gd name="connsiteY14" fmla="*/ 414338 h 714375"/>
              <a:gd name="connsiteX15" fmla="*/ 57150 w 2543175"/>
              <a:gd name="connsiteY15" fmla="*/ 457200 h 714375"/>
              <a:gd name="connsiteX16" fmla="*/ 100013 w 2543175"/>
              <a:gd name="connsiteY16" fmla="*/ 471488 h 714375"/>
              <a:gd name="connsiteX17" fmla="*/ 142875 w 2543175"/>
              <a:gd name="connsiteY17" fmla="*/ 500063 h 714375"/>
              <a:gd name="connsiteX18" fmla="*/ 228600 w 2543175"/>
              <a:gd name="connsiteY18" fmla="*/ 528638 h 714375"/>
              <a:gd name="connsiteX19" fmla="*/ 271463 w 2543175"/>
              <a:gd name="connsiteY19" fmla="*/ 542925 h 714375"/>
              <a:gd name="connsiteX20" fmla="*/ 328613 w 2543175"/>
              <a:gd name="connsiteY20" fmla="*/ 571500 h 714375"/>
              <a:gd name="connsiteX21" fmla="*/ 414338 w 2543175"/>
              <a:gd name="connsiteY21" fmla="*/ 600075 h 714375"/>
              <a:gd name="connsiteX22" fmla="*/ 457200 w 2543175"/>
              <a:gd name="connsiteY22" fmla="*/ 628650 h 714375"/>
              <a:gd name="connsiteX23" fmla="*/ 500063 w 2543175"/>
              <a:gd name="connsiteY23" fmla="*/ 642938 h 714375"/>
              <a:gd name="connsiteX24" fmla="*/ 614363 w 2543175"/>
              <a:gd name="connsiteY24" fmla="*/ 671513 h 714375"/>
              <a:gd name="connsiteX25" fmla="*/ 657225 w 2543175"/>
              <a:gd name="connsiteY25" fmla="*/ 685800 h 714375"/>
              <a:gd name="connsiteX26" fmla="*/ 814388 w 2543175"/>
              <a:gd name="connsiteY26" fmla="*/ 714375 h 714375"/>
              <a:gd name="connsiteX27" fmla="*/ 1257300 w 2543175"/>
              <a:gd name="connsiteY27" fmla="*/ 700088 h 714375"/>
              <a:gd name="connsiteX28" fmla="*/ 1400175 w 2543175"/>
              <a:gd name="connsiteY28" fmla="*/ 671513 h 714375"/>
              <a:gd name="connsiteX29" fmla="*/ 1500188 w 2543175"/>
              <a:gd name="connsiteY29" fmla="*/ 657225 h 714375"/>
              <a:gd name="connsiteX30" fmla="*/ 1643063 w 2543175"/>
              <a:gd name="connsiteY30" fmla="*/ 628650 h 714375"/>
              <a:gd name="connsiteX31" fmla="*/ 1700213 w 2543175"/>
              <a:gd name="connsiteY31" fmla="*/ 614363 h 714375"/>
              <a:gd name="connsiteX32" fmla="*/ 1771650 w 2543175"/>
              <a:gd name="connsiteY32" fmla="*/ 600075 h 714375"/>
              <a:gd name="connsiteX33" fmla="*/ 1828800 w 2543175"/>
              <a:gd name="connsiteY33" fmla="*/ 585788 h 714375"/>
              <a:gd name="connsiteX34" fmla="*/ 1943100 w 2543175"/>
              <a:gd name="connsiteY34" fmla="*/ 571500 h 714375"/>
              <a:gd name="connsiteX35" fmla="*/ 2014538 w 2543175"/>
              <a:gd name="connsiteY35" fmla="*/ 557213 h 714375"/>
              <a:gd name="connsiteX36" fmla="*/ 2114550 w 2543175"/>
              <a:gd name="connsiteY36" fmla="*/ 542925 h 714375"/>
              <a:gd name="connsiteX37" fmla="*/ 2157413 w 2543175"/>
              <a:gd name="connsiteY37" fmla="*/ 528638 h 714375"/>
              <a:gd name="connsiteX38" fmla="*/ 2243138 w 2543175"/>
              <a:gd name="connsiteY38" fmla="*/ 471488 h 714375"/>
              <a:gd name="connsiteX39" fmla="*/ 2257425 w 2543175"/>
              <a:gd name="connsiteY39" fmla="*/ 100013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543175" h="714375">
                <a:moveTo>
                  <a:pt x="2543175" y="142875"/>
                </a:moveTo>
                <a:cubicBezTo>
                  <a:pt x="2149798" y="186585"/>
                  <a:pt x="2363099" y="168406"/>
                  <a:pt x="1571625" y="142875"/>
                </a:cubicBezTo>
                <a:cubicBezTo>
                  <a:pt x="1556573" y="142389"/>
                  <a:pt x="1543292" y="132551"/>
                  <a:pt x="1528763" y="128588"/>
                </a:cubicBezTo>
                <a:cubicBezTo>
                  <a:pt x="1490874" y="118255"/>
                  <a:pt x="1453201" y="106470"/>
                  <a:pt x="1414463" y="100013"/>
                </a:cubicBezTo>
                <a:cubicBezTo>
                  <a:pt x="1347111" y="88787"/>
                  <a:pt x="1331259" y="88487"/>
                  <a:pt x="1271588" y="71438"/>
                </a:cubicBezTo>
                <a:cubicBezTo>
                  <a:pt x="1257107" y="67301"/>
                  <a:pt x="1243493" y="60104"/>
                  <a:pt x="1228725" y="57150"/>
                </a:cubicBezTo>
                <a:cubicBezTo>
                  <a:pt x="1195703" y="50546"/>
                  <a:pt x="1161735" y="49467"/>
                  <a:pt x="1128713" y="42863"/>
                </a:cubicBezTo>
                <a:cubicBezTo>
                  <a:pt x="876117" y="-7656"/>
                  <a:pt x="1152174" y="31509"/>
                  <a:pt x="900113" y="0"/>
                </a:cubicBezTo>
                <a:cubicBezTo>
                  <a:pt x="790575" y="4763"/>
                  <a:pt x="680881" y="6744"/>
                  <a:pt x="571500" y="14288"/>
                </a:cubicBezTo>
                <a:cubicBezTo>
                  <a:pt x="300536" y="32975"/>
                  <a:pt x="601835" y="18413"/>
                  <a:pt x="442913" y="42863"/>
                </a:cubicBezTo>
                <a:cubicBezTo>
                  <a:pt x="395607" y="50141"/>
                  <a:pt x="347663" y="52388"/>
                  <a:pt x="300038" y="57150"/>
                </a:cubicBezTo>
                <a:cubicBezTo>
                  <a:pt x="213662" y="78745"/>
                  <a:pt x="261523" y="65227"/>
                  <a:pt x="157163" y="100013"/>
                </a:cubicBezTo>
                <a:lnTo>
                  <a:pt x="114300" y="114300"/>
                </a:lnTo>
                <a:cubicBezTo>
                  <a:pt x="14287" y="180975"/>
                  <a:pt x="47625" y="142875"/>
                  <a:pt x="0" y="214313"/>
                </a:cubicBezTo>
                <a:cubicBezTo>
                  <a:pt x="3649" y="254455"/>
                  <a:pt x="1090" y="359368"/>
                  <a:pt x="28575" y="414338"/>
                </a:cubicBezTo>
                <a:cubicBezTo>
                  <a:pt x="36254" y="429697"/>
                  <a:pt x="43741" y="446473"/>
                  <a:pt x="57150" y="457200"/>
                </a:cubicBezTo>
                <a:cubicBezTo>
                  <a:pt x="68910" y="466608"/>
                  <a:pt x="86542" y="464753"/>
                  <a:pt x="100013" y="471488"/>
                </a:cubicBezTo>
                <a:cubicBezTo>
                  <a:pt x="115371" y="479167"/>
                  <a:pt x="127184" y="493089"/>
                  <a:pt x="142875" y="500063"/>
                </a:cubicBezTo>
                <a:cubicBezTo>
                  <a:pt x="170400" y="512296"/>
                  <a:pt x="200025" y="519113"/>
                  <a:pt x="228600" y="528638"/>
                </a:cubicBezTo>
                <a:cubicBezTo>
                  <a:pt x="242888" y="533400"/>
                  <a:pt x="257993" y="536190"/>
                  <a:pt x="271463" y="542925"/>
                </a:cubicBezTo>
                <a:cubicBezTo>
                  <a:pt x="290513" y="552450"/>
                  <a:pt x="308838" y="563590"/>
                  <a:pt x="328613" y="571500"/>
                </a:cubicBezTo>
                <a:cubicBezTo>
                  <a:pt x="356579" y="582687"/>
                  <a:pt x="414338" y="600075"/>
                  <a:pt x="414338" y="600075"/>
                </a:cubicBezTo>
                <a:cubicBezTo>
                  <a:pt x="428625" y="609600"/>
                  <a:pt x="441842" y="620971"/>
                  <a:pt x="457200" y="628650"/>
                </a:cubicBezTo>
                <a:cubicBezTo>
                  <a:pt x="470671" y="635385"/>
                  <a:pt x="485533" y="638975"/>
                  <a:pt x="500063" y="642938"/>
                </a:cubicBezTo>
                <a:cubicBezTo>
                  <a:pt x="537952" y="653271"/>
                  <a:pt x="577106" y="659094"/>
                  <a:pt x="614363" y="671513"/>
                </a:cubicBezTo>
                <a:cubicBezTo>
                  <a:pt x="628650" y="676275"/>
                  <a:pt x="642615" y="682147"/>
                  <a:pt x="657225" y="685800"/>
                </a:cubicBezTo>
                <a:cubicBezTo>
                  <a:pt x="697174" y="695787"/>
                  <a:pt x="776160" y="708004"/>
                  <a:pt x="814388" y="714375"/>
                </a:cubicBezTo>
                <a:cubicBezTo>
                  <a:pt x="962025" y="709613"/>
                  <a:pt x="1109980" y="710867"/>
                  <a:pt x="1257300" y="700088"/>
                </a:cubicBezTo>
                <a:cubicBezTo>
                  <a:pt x="1305739" y="696544"/>
                  <a:pt x="1352095" y="678382"/>
                  <a:pt x="1400175" y="671513"/>
                </a:cubicBezTo>
                <a:lnTo>
                  <a:pt x="1500188" y="657225"/>
                </a:lnTo>
                <a:cubicBezTo>
                  <a:pt x="1588213" y="627884"/>
                  <a:pt x="1498592" y="654917"/>
                  <a:pt x="1643063" y="628650"/>
                </a:cubicBezTo>
                <a:cubicBezTo>
                  <a:pt x="1662383" y="625137"/>
                  <a:pt x="1681044" y="618623"/>
                  <a:pt x="1700213" y="614363"/>
                </a:cubicBezTo>
                <a:cubicBezTo>
                  <a:pt x="1723919" y="609095"/>
                  <a:pt x="1747944" y="605343"/>
                  <a:pt x="1771650" y="600075"/>
                </a:cubicBezTo>
                <a:cubicBezTo>
                  <a:pt x="1790819" y="595815"/>
                  <a:pt x="1809431" y="589016"/>
                  <a:pt x="1828800" y="585788"/>
                </a:cubicBezTo>
                <a:cubicBezTo>
                  <a:pt x="1866674" y="579476"/>
                  <a:pt x="1905150" y="577338"/>
                  <a:pt x="1943100" y="571500"/>
                </a:cubicBezTo>
                <a:cubicBezTo>
                  <a:pt x="1967102" y="567807"/>
                  <a:pt x="1990584" y="561205"/>
                  <a:pt x="2014538" y="557213"/>
                </a:cubicBezTo>
                <a:cubicBezTo>
                  <a:pt x="2047756" y="551677"/>
                  <a:pt x="2081213" y="547688"/>
                  <a:pt x="2114550" y="542925"/>
                </a:cubicBezTo>
                <a:cubicBezTo>
                  <a:pt x="2128838" y="538163"/>
                  <a:pt x="2144248" y="535952"/>
                  <a:pt x="2157413" y="528638"/>
                </a:cubicBezTo>
                <a:cubicBezTo>
                  <a:pt x="2187434" y="511960"/>
                  <a:pt x="2243138" y="471488"/>
                  <a:pt x="2243138" y="471488"/>
                </a:cubicBezTo>
                <a:lnTo>
                  <a:pt x="2257425" y="10001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8FAB0A2-084A-1C4A-AEBC-F0A201A03904}"/>
              </a:ext>
            </a:extLst>
          </p:cNvPr>
          <p:cNvSpPr/>
          <p:nvPr/>
        </p:nvSpPr>
        <p:spPr>
          <a:xfrm>
            <a:off x="839788" y="3761995"/>
            <a:ext cx="1720435" cy="632999"/>
          </a:xfrm>
          <a:custGeom>
            <a:avLst/>
            <a:gdLst>
              <a:gd name="connsiteX0" fmla="*/ 1491835 w 1720435"/>
              <a:gd name="connsiteY0" fmla="*/ 61499 h 632999"/>
              <a:gd name="connsiteX1" fmla="*/ 1391822 w 1720435"/>
              <a:gd name="connsiteY1" fmla="*/ 75786 h 632999"/>
              <a:gd name="connsiteX2" fmla="*/ 1277522 w 1720435"/>
              <a:gd name="connsiteY2" fmla="*/ 61499 h 632999"/>
              <a:gd name="connsiteX3" fmla="*/ 1134647 w 1720435"/>
              <a:gd name="connsiteY3" fmla="*/ 47211 h 632999"/>
              <a:gd name="connsiteX4" fmla="*/ 1077497 w 1720435"/>
              <a:gd name="connsiteY4" fmla="*/ 32924 h 632999"/>
              <a:gd name="connsiteX5" fmla="*/ 34510 w 1720435"/>
              <a:gd name="connsiteY5" fmla="*/ 61499 h 632999"/>
              <a:gd name="connsiteX6" fmla="*/ 20222 w 1720435"/>
              <a:gd name="connsiteY6" fmla="*/ 304386 h 632999"/>
              <a:gd name="connsiteX7" fmla="*/ 63085 w 1720435"/>
              <a:gd name="connsiteY7" fmla="*/ 361536 h 632999"/>
              <a:gd name="connsiteX8" fmla="*/ 148810 w 1720435"/>
              <a:gd name="connsiteY8" fmla="*/ 432974 h 632999"/>
              <a:gd name="connsiteX9" fmla="*/ 205960 w 1720435"/>
              <a:gd name="connsiteY9" fmla="*/ 461549 h 632999"/>
              <a:gd name="connsiteX10" fmla="*/ 277397 w 1720435"/>
              <a:gd name="connsiteY10" fmla="*/ 504411 h 632999"/>
              <a:gd name="connsiteX11" fmla="*/ 320260 w 1720435"/>
              <a:gd name="connsiteY11" fmla="*/ 518699 h 632999"/>
              <a:gd name="connsiteX12" fmla="*/ 391697 w 1720435"/>
              <a:gd name="connsiteY12" fmla="*/ 561561 h 632999"/>
              <a:gd name="connsiteX13" fmla="*/ 477422 w 1720435"/>
              <a:gd name="connsiteY13" fmla="*/ 590136 h 632999"/>
              <a:gd name="connsiteX14" fmla="*/ 663160 w 1720435"/>
              <a:gd name="connsiteY14" fmla="*/ 632999 h 632999"/>
              <a:gd name="connsiteX15" fmla="*/ 1491835 w 1720435"/>
              <a:gd name="connsiteY15" fmla="*/ 604424 h 632999"/>
              <a:gd name="connsiteX16" fmla="*/ 1606135 w 1720435"/>
              <a:gd name="connsiteY16" fmla="*/ 575849 h 632999"/>
              <a:gd name="connsiteX17" fmla="*/ 1706147 w 1720435"/>
              <a:gd name="connsiteY17" fmla="*/ 547274 h 632999"/>
              <a:gd name="connsiteX18" fmla="*/ 1720435 w 1720435"/>
              <a:gd name="connsiteY18" fmla="*/ 504411 h 632999"/>
              <a:gd name="connsiteX19" fmla="*/ 1648997 w 1720435"/>
              <a:gd name="connsiteY19" fmla="*/ 418686 h 632999"/>
              <a:gd name="connsiteX20" fmla="*/ 1591847 w 1720435"/>
              <a:gd name="connsiteY20" fmla="*/ 361536 h 632999"/>
              <a:gd name="connsiteX21" fmla="*/ 1548985 w 1720435"/>
              <a:gd name="connsiteY21" fmla="*/ 332961 h 632999"/>
              <a:gd name="connsiteX22" fmla="*/ 1420397 w 1720435"/>
              <a:gd name="connsiteY22" fmla="*/ 218661 h 632999"/>
              <a:gd name="connsiteX23" fmla="*/ 1363247 w 1720435"/>
              <a:gd name="connsiteY23" fmla="*/ 90074 h 632999"/>
              <a:gd name="connsiteX24" fmla="*/ 1348960 w 1720435"/>
              <a:gd name="connsiteY24" fmla="*/ 75786 h 63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20435" h="632999">
                <a:moveTo>
                  <a:pt x="1491835" y="61499"/>
                </a:moveTo>
                <a:cubicBezTo>
                  <a:pt x="1458497" y="66261"/>
                  <a:pt x="1425498" y="75786"/>
                  <a:pt x="1391822" y="75786"/>
                </a:cubicBezTo>
                <a:cubicBezTo>
                  <a:pt x="1353426" y="75786"/>
                  <a:pt x="1315684" y="65739"/>
                  <a:pt x="1277522" y="61499"/>
                </a:cubicBezTo>
                <a:cubicBezTo>
                  <a:pt x="1229952" y="56213"/>
                  <a:pt x="1182272" y="51974"/>
                  <a:pt x="1134647" y="47211"/>
                </a:cubicBezTo>
                <a:cubicBezTo>
                  <a:pt x="1115597" y="42449"/>
                  <a:pt x="1097133" y="32924"/>
                  <a:pt x="1077497" y="32924"/>
                </a:cubicBezTo>
                <a:cubicBezTo>
                  <a:pt x="105818" y="32924"/>
                  <a:pt x="391705" y="-57572"/>
                  <a:pt x="34510" y="61499"/>
                </a:cubicBezTo>
                <a:cubicBezTo>
                  <a:pt x="-235" y="165735"/>
                  <a:pt x="-15067" y="172052"/>
                  <a:pt x="20222" y="304386"/>
                </a:cubicBezTo>
                <a:cubicBezTo>
                  <a:pt x="26358" y="327395"/>
                  <a:pt x="47588" y="343456"/>
                  <a:pt x="63085" y="361536"/>
                </a:cubicBezTo>
                <a:cubicBezTo>
                  <a:pt x="91455" y="394635"/>
                  <a:pt x="111769" y="411808"/>
                  <a:pt x="148810" y="432974"/>
                </a:cubicBezTo>
                <a:cubicBezTo>
                  <a:pt x="167302" y="443541"/>
                  <a:pt x="187342" y="451206"/>
                  <a:pt x="205960" y="461549"/>
                </a:cubicBezTo>
                <a:cubicBezTo>
                  <a:pt x="230235" y="475035"/>
                  <a:pt x="252559" y="491992"/>
                  <a:pt x="277397" y="504411"/>
                </a:cubicBezTo>
                <a:cubicBezTo>
                  <a:pt x="290868" y="511146"/>
                  <a:pt x="306789" y="511964"/>
                  <a:pt x="320260" y="518699"/>
                </a:cubicBezTo>
                <a:cubicBezTo>
                  <a:pt x="345098" y="531118"/>
                  <a:pt x="366416" y="550070"/>
                  <a:pt x="391697" y="561561"/>
                </a:cubicBezTo>
                <a:cubicBezTo>
                  <a:pt x="419118" y="574025"/>
                  <a:pt x="448201" y="582831"/>
                  <a:pt x="477422" y="590136"/>
                </a:cubicBezTo>
                <a:cubicBezTo>
                  <a:pt x="615281" y="624601"/>
                  <a:pt x="553212" y="611009"/>
                  <a:pt x="663160" y="632999"/>
                </a:cubicBezTo>
                <a:lnTo>
                  <a:pt x="1491835" y="604424"/>
                </a:lnTo>
                <a:cubicBezTo>
                  <a:pt x="1544112" y="601935"/>
                  <a:pt x="1561276" y="588666"/>
                  <a:pt x="1606135" y="575849"/>
                </a:cubicBezTo>
                <a:cubicBezTo>
                  <a:pt x="1731708" y="539971"/>
                  <a:pt x="1603385" y="581527"/>
                  <a:pt x="1706147" y="547274"/>
                </a:cubicBezTo>
                <a:cubicBezTo>
                  <a:pt x="1710910" y="532986"/>
                  <a:pt x="1720435" y="519472"/>
                  <a:pt x="1720435" y="504411"/>
                </a:cubicBezTo>
                <a:cubicBezTo>
                  <a:pt x="1720435" y="452579"/>
                  <a:pt x="1683697" y="449048"/>
                  <a:pt x="1648997" y="418686"/>
                </a:cubicBezTo>
                <a:cubicBezTo>
                  <a:pt x="1628722" y="400945"/>
                  <a:pt x="1612302" y="379069"/>
                  <a:pt x="1591847" y="361536"/>
                </a:cubicBezTo>
                <a:cubicBezTo>
                  <a:pt x="1578810" y="350361"/>
                  <a:pt x="1561819" y="344369"/>
                  <a:pt x="1548985" y="332961"/>
                </a:cubicBezTo>
                <a:cubicBezTo>
                  <a:pt x="1402188" y="202475"/>
                  <a:pt x="1517675" y="283513"/>
                  <a:pt x="1420397" y="218661"/>
                </a:cubicBezTo>
                <a:cubicBezTo>
                  <a:pt x="1394334" y="140471"/>
                  <a:pt x="1404003" y="144415"/>
                  <a:pt x="1363247" y="90074"/>
                </a:cubicBezTo>
                <a:cubicBezTo>
                  <a:pt x="1359206" y="84686"/>
                  <a:pt x="1353722" y="80549"/>
                  <a:pt x="1348960" y="757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C3DD-91BD-274D-8BAD-801788B8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information first, new information second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B3111-43FF-494B-9AE7-95CFB63F1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F6313-7361-284E-9523-4D47B9E908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“Activators of translation of specific mRNAs have not been identified as frequently as repressors, and less is known about their function.”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4D5BC9-9F18-BF44-9FA7-7435F61FA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Re-write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C8A027-1284-FE4E-B7E6-6B1769E92D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9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C3DD-91BD-274D-8BAD-801788B8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information first, new information second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B3111-43FF-494B-9AE7-95CFB63F1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F6313-7361-284E-9523-4D47B9E908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“Activators of translation of specific mRNAs have not been identified as frequently as repressors, and less is known about their function.”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4D5BC9-9F18-BF44-9FA7-7435F61FA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Re-write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C8A027-1284-FE4E-B7E6-6B1769E92D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Target-specific repressors of translation are relatively common and well described. However, target-specific activators of translation are rarer and less well understood.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target-specific repressors of translation, activators remain relatively understudied.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6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407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The guide</vt:lpstr>
      <vt:lpstr>The advice</vt:lpstr>
      <vt:lpstr>The technique</vt:lpstr>
      <vt:lpstr>The review</vt:lpstr>
      <vt:lpstr>Example edits from Lasko 2012</vt:lpstr>
      <vt:lpstr>Example edits from Lasko 2012</vt:lpstr>
      <vt:lpstr>old information first, new information second</vt:lpstr>
      <vt:lpstr>old information first, new information second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Nishimura,Erin</dc:creator>
  <cp:lastModifiedBy>Nishimura,Erin</cp:lastModifiedBy>
  <cp:revision>15</cp:revision>
  <dcterms:created xsi:type="dcterms:W3CDTF">2018-07-12T02:47:35Z</dcterms:created>
  <dcterms:modified xsi:type="dcterms:W3CDTF">2018-07-13T18:02:04Z</dcterms:modified>
</cp:coreProperties>
</file>