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6"/>
    <p:restoredTop sz="94727"/>
  </p:normalViewPr>
  <p:slideViewPr>
    <p:cSldViewPr snapToGrid="0" snapToObjects="1">
      <p:cViewPr varScale="1">
        <p:scale>
          <a:sx n="84" d="100"/>
          <a:sy n="84" d="100"/>
        </p:scale>
        <p:origin x="20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8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2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1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3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9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6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7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7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8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27B5-871C-9640-9A6B-85FE8343351A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6507-6F97-6F4A-9B12-971E1B2E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439" y="2433475"/>
            <a:ext cx="6631859" cy="49260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Wiley </a:t>
            </a:r>
            <a:r>
              <a:rPr lang="en-US" dirty="0" err="1" smtClean="0">
                <a:latin typeface="+mj-lt"/>
              </a:rPr>
              <a:t>Interdiscip</a:t>
            </a:r>
            <a:r>
              <a:rPr lang="en-US" dirty="0" smtClean="0">
                <a:latin typeface="+mj-lt"/>
              </a:rPr>
              <a:t> Rev Dev Biol. 2018 May;7(3):e314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69"/>
          <a:stretch/>
        </p:blipFill>
        <p:spPr>
          <a:xfrm>
            <a:off x="1646494" y="0"/>
            <a:ext cx="9017000" cy="2484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" y="3002280"/>
            <a:ext cx="114452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|</a:t>
            </a:r>
            <a:r>
              <a:rPr lang="en-US" i="1" dirty="0" smtClean="0"/>
              <a:t> CAENORHABDITIS ELEGANS </a:t>
            </a:r>
            <a:r>
              <a:rPr lang="mr-IN" i="1" dirty="0" smtClean="0"/>
              <a:t>–</a:t>
            </a:r>
            <a:r>
              <a:rPr lang="en-US" dirty="0" smtClean="0"/>
              <a:t> AN ANIMAL MODEL ORGANISM THAT INTRODUCED THE CONCEPT OF </a:t>
            </a:r>
            <a:r>
              <a:rPr lang="en-US" i="1" dirty="0" smtClean="0"/>
              <a:t>COMPLETENESS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| A FRAMEWORK FOR DEVELOPMENTAL SYSTEMS BIOLOGY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Identifying the parts list.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Modeling, prediction and perturbation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| RATIONALE FOR A COMPREHENSIVE APPROACH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| IDENTIFYING THE PARTS LIST: LARGE-SCALE IMAGING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| IDENTIFYING THE PARTS LIST: GENOME-SCALE EXPRESSION PROFILING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| SINGLE CELL TRANSCRIPTOMICS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| PROSPECTS FOR COMPLETING THE PARTS LIST FOR ALL CELLS AND ALL GENES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| APPLICATIONS OF THE PARTS LIST TO INFERRING REGULATORY PATHWAYS AND MECHANISMS</a:t>
            </a:r>
          </a:p>
          <a:p>
            <a:r>
              <a:rPr lang="en-US" dirty="0" smtClean="0"/>
              <a:t>8.1 | Experimental testing of regulatory networks</a:t>
            </a:r>
            <a:r>
              <a:rPr lang="mr-IN" i="1" dirty="0" smtClean="0"/>
              <a:t> –</a:t>
            </a:r>
            <a:r>
              <a:rPr lang="en-US" dirty="0" smtClean="0"/>
              <a:t> Top-down approaches</a:t>
            </a:r>
          </a:p>
          <a:p>
            <a:r>
              <a:rPr lang="en-US" dirty="0" smtClean="0"/>
              <a:t>8.2 | Experimental testing of regulatory networks </a:t>
            </a:r>
            <a:r>
              <a:rPr lang="mr-IN" dirty="0" smtClean="0"/>
              <a:t>–</a:t>
            </a:r>
            <a:r>
              <a:rPr lang="en-US" dirty="0" smtClean="0"/>
              <a:t> Bottom-up approaches</a:t>
            </a:r>
          </a:p>
          <a:p>
            <a:r>
              <a:rPr lang="en-US" dirty="0" smtClean="0"/>
              <a:t>9    | CONCLUSIONS</a:t>
            </a:r>
          </a:p>
          <a:p>
            <a:pPr marL="342900" indent="-342900">
              <a:buFont typeface="+mj-lt"/>
              <a:buAutoNum type="arabicPeriod"/>
            </a:pPr>
            <a:endParaRPr lang="en-US" i="1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2480" y="3886200"/>
            <a:ext cx="4130040" cy="2286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4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" y="4389120"/>
            <a:ext cx="742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Modeling, prediction and perturbation.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4840" y="899160"/>
            <a:ext cx="7962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 | </a:t>
            </a:r>
            <a:r>
              <a:rPr lang="en-US" sz="2000" b="1" spc="200" dirty="0" smtClean="0"/>
              <a:t> A FRAMEWORK FOR DEVELOPMENTAL SYSTEMS BIOLOGY</a:t>
            </a:r>
            <a:endParaRPr lang="en-US" sz="2000" b="1" spc="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32560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between </a:t>
            </a:r>
            <a:r>
              <a:rPr lang="en-US" i="1" dirty="0" smtClean="0"/>
              <a:t>C. </a:t>
            </a:r>
            <a:r>
              <a:rPr lang="en-US" i="1" dirty="0" err="1" smtClean="0"/>
              <a:t>elegans</a:t>
            </a:r>
            <a:r>
              <a:rPr lang="en-US" i="1" dirty="0" smtClean="0"/>
              <a:t> </a:t>
            </a:r>
            <a:r>
              <a:rPr lang="en-US" dirty="0" smtClean="0"/>
              <a:t>”completeness” and idea of systems approach. Clarify thesis: define “parts list”, basis for computational modeling, and testing with specific experiments.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" y="2331720"/>
            <a:ext cx="291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Identifying the parts list.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" y="3002280"/>
            <a:ext cx="11094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1440"/>
            <a:r>
              <a:rPr lang="en-US" dirty="0" smtClean="0"/>
              <a:t>Talk about cell lineages, fates. Listing of genomics method and application. (I.e. single-cell RNA-</a:t>
            </a:r>
            <a:r>
              <a:rPr lang="en-US" dirty="0" err="1" smtClean="0"/>
              <a:t>seq</a:t>
            </a:r>
            <a:r>
              <a:rPr lang="en-US" dirty="0" smtClean="0"/>
              <a:t>). 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pPr indent="91440"/>
            <a:r>
              <a:rPr lang="en-US" dirty="0" smtClean="0"/>
              <a:t>Harder to accurately measure protein level, nuclear localization, </a:t>
            </a:r>
            <a:r>
              <a:rPr lang="en-US" dirty="0" err="1" smtClean="0"/>
              <a:t>phorphorylation</a:t>
            </a:r>
            <a:r>
              <a:rPr lang="en-US" dirty="0" smtClean="0"/>
              <a:t> (sic) states post translational </a:t>
            </a:r>
            <a:r>
              <a:rPr lang="en-US" dirty="0" err="1" smtClean="0"/>
              <a:t>reg</a:t>
            </a:r>
            <a:r>
              <a:rPr lang="mr-IN" dirty="0" smtClean="0"/>
              <a:t>…</a:t>
            </a:r>
            <a:r>
              <a:rPr lang="en-US" dirty="0" smtClean="0"/>
              <a:t>    </a:t>
            </a:r>
          </a:p>
          <a:p>
            <a:pPr indent="91440"/>
            <a:r>
              <a:rPr lang="en-US" dirty="0" smtClean="0"/>
              <a:t>However, a systematic catalog of messenger RNA (mRNA) levels will be an important resource to identify both transcriptional regulators and genes involved in other aspects of embryonic cell function.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Frame 6"/>
          <p:cNvSpPr/>
          <p:nvPr/>
        </p:nvSpPr>
        <p:spPr>
          <a:xfrm>
            <a:off x="563880" y="2987040"/>
            <a:ext cx="10302240" cy="381000"/>
          </a:xfrm>
          <a:prstGeom prst="frame">
            <a:avLst>
              <a:gd name="adj1" fmla="val 3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716280" y="3276600"/>
            <a:ext cx="11064240" cy="381000"/>
          </a:xfrm>
          <a:prstGeom prst="frame">
            <a:avLst>
              <a:gd name="adj1" fmla="val 3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609600" y="3550920"/>
            <a:ext cx="10530840" cy="655320"/>
          </a:xfrm>
          <a:prstGeom prst="frame">
            <a:avLst>
              <a:gd name="adj1" fmla="val 3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" y="4801552"/>
            <a:ext cx="1127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1440"/>
            <a:r>
              <a:rPr lang="en-US" dirty="0" smtClean="0"/>
              <a:t>A “complete” understanding of gene regulation during development would include determining the dependencies of gene expression on TFs and </a:t>
            </a:r>
            <a:r>
              <a:rPr lang="en-US" i="1" dirty="0" smtClean="0"/>
              <a:t>cis</a:t>
            </a:r>
            <a:r>
              <a:rPr lang="en-US" dirty="0" smtClean="0"/>
              <a:t>-regulatory sequences, chromatin state, protein-protein interactions, DNA replication timing, and other genomic features. ﻿Significant existing resources exist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02920" y="731520"/>
            <a:ext cx="11490960" cy="3642360"/>
          </a:xfrm>
          <a:prstGeom prst="roundRect">
            <a:avLst>
              <a:gd name="adj" fmla="val 5443"/>
            </a:avLst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I. Elementary Rules of Usage</a:t>
            </a:r>
          </a:p>
          <a:p>
            <a:r>
              <a:rPr lang="en-US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2.  </a:t>
            </a:r>
            <a:r>
              <a:rPr lang="en-US" b="1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In a series of three or more terms with a single conjunction, usage a comma after each term except the last.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Thus write,</a:t>
            </a:r>
          </a:p>
          <a:p>
            <a:endParaRPr lang="en-US" i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red, white, and blue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He opened a letter, read it, and made a note of its contents.</a:t>
            </a:r>
            <a:endParaRPr lang="en-US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 </a:t>
            </a:r>
          </a:p>
          <a:p>
            <a:r>
              <a:rPr lang="en-US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3.</a:t>
            </a:r>
            <a:r>
              <a:rPr lang="en-US" b="1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Enclose parenthetic expressions between commas  </a:t>
            </a:r>
          </a:p>
          <a:p>
            <a:r>
              <a:rPr lang="en-US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</a:p>
          <a:p>
            <a:r>
              <a:rPr lang="en-US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The best way to see a country, unless you are pressed for time, is to travel on foot.</a:t>
            </a:r>
            <a:endParaRPr lang="en-US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4785360"/>
            <a:ext cx="11460480" cy="10668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493521" y="5623560"/>
            <a:ext cx="1293687" cy="774726"/>
            <a:chOff x="1493521" y="5974080"/>
            <a:chExt cx="1293687" cy="774726"/>
          </a:xfrm>
        </p:grpSpPr>
        <p:sp>
          <p:nvSpPr>
            <p:cNvPr id="17" name="Right Brace 16"/>
            <p:cNvSpPr/>
            <p:nvPr/>
          </p:nvSpPr>
          <p:spPr>
            <a:xfrm rot="5400000">
              <a:off x="1562100" y="5920740"/>
              <a:ext cx="228600" cy="335280"/>
            </a:xfrm>
            <a:prstGeom prst="rightBrace">
              <a:avLst>
                <a:gd name="adj1" fmla="val 8333"/>
                <a:gd name="adj2" fmla="val 50855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537578">
              <a:off x="1493521" y="6379474"/>
              <a:ext cx="1293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echnical" charset="0"/>
                  <a:ea typeface="Technical" charset="0"/>
                  <a:cs typeface="Technical" charset="0"/>
                </a:rPr>
                <a:t>conjunction</a:t>
              </a:r>
              <a:endParaRPr lang="en-US" dirty="0">
                <a:latin typeface="Technical" charset="0"/>
                <a:ea typeface="Technical" charset="0"/>
                <a:cs typeface="Technical" charset="0"/>
              </a:endParaRPr>
            </a:p>
          </p:txBody>
        </p:sp>
      </p:grpSp>
      <p:sp>
        <p:nvSpPr>
          <p:cNvPr id="20" name="Double Bracket 19"/>
          <p:cNvSpPr/>
          <p:nvPr/>
        </p:nvSpPr>
        <p:spPr>
          <a:xfrm>
            <a:off x="2651760" y="5212080"/>
            <a:ext cx="3063240" cy="167640"/>
          </a:xfrm>
          <a:prstGeom prst="bracketPair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6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1960" y="1143000"/>
            <a:ext cx="805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8.1  | </a:t>
            </a:r>
            <a:r>
              <a:rPr lang="en-US" sz="2000" b="1" spc="200" dirty="0" smtClean="0"/>
              <a:t> </a:t>
            </a:r>
            <a:r>
              <a:rPr lang="en-US" sz="2000" b="1" dirty="0" smtClean="0"/>
              <a:t>Experimental testing of regulatory networks</a:t>
            </a:r>
            <a:r>
              <a:rPr lang="mr-IN" sz="2000" b="1" dirty="0" smtClean="0"/>
              <a:t>–</a:t>
            </a:r>
            <a:r>
              <a:rPr lang="en-US" sz="2000" b="1" dirty="0" smtClean="0"/>
              <a:t>Top-down approaches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" y="1555432"/>
            <a:ext cx="1127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1440">
              <a:lnSpc>
                <a:spcPct val="150000"/>
              </a:lnSpc>
            </a:pPr>
            <a:r>
              <a:rPr lang="en-US" sz="2000" dirty="0" smtClean="0"/>
              <a:t>A general reverse genetics strategy to define regulatory networks queries the developmental lineage from “top down” by removing a regulator expressed in a particular lineage by using mutants or RNAi, and then assaying the resulting changes in later gene expression and cell fate.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3886200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general reverse genetics strategy to define regulatory networks </a:t>
            </a:r>
            <a:r>
              <a:rPr lang="en-US" sz="2000" b="1" dirty="0" smtClean="0"/>
              <a:t>queries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465320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mr-IN" sz="2000" dirty="0" smtClean="0"/>
              <a:t>…</a:t>
            </a:r>
            <a:r>
              <a:rPr lang="en-US" sz="2000" dirty="0" smtClean="0"/>
              <a:t> </a:t>
            </a:r>
            <a:r>
              <a:rPr lang="en-US" sz="2000" dirty="0" smtClean="0"/>
              <a:t>the developmental lineage from “top down” by removing a regulator expressed in a particular lineage by using mutants or RNAi, and then assaying the resulting changes in later gene expression and cell fate.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480" y="3291840"/>
            <a:ext cx="1671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Broken down: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" y="350520"/>
            <a:ext cx="1777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Long sentence: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05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289560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general reverse genetics strategy to define regulatory networks </a:t>
            </a:r>
            <a:r>
              <a:rPr lang="en-US" sz="2000" b="1" dirty="0" smtClean="0"/>
              <a:t>queries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50720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mr-IN" sz="2000" dirty="0" smtClean="0"/>
              <a:t>…</a:t>
            </a:r>
            <a:r>
              <a:rPr lang="en-US" sz="2000" dirty="0" smtClean="0"/>
              <a:t> </a:t>
            </a:r>
            <a:r>
              <a:rPr lang="en-US" sz="2000" dirty="0" smtClean="0"/>
              <a:t>the developmental lineage from “top down” by removing a regulator expressed in a particular lineage by using mutants or RNAi, and then assaying the resulting changes in later gene expression and cell fate.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" y="1082040"/>
            <a:ext cx="917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are general reverse genetics strategies to define regulatory networks. </a:t>
            </a:r>
            <a:r>
              <a:rPr lang="en-US" sz="2000" dirty="0" smtClean="0"/>
              <a:t>A common such approach queries...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94360" y="1447800"/>
            <a:ext cx="9174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62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555</Words>
  <Application>Microsoft Macintosh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Mangal</vt:lpstr>
      <vt:lpstr>Technical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King, David (dking70@student.cccs.edu)</dc:creator>
  <cp:lastModifiedBy>King, David (dking70@student.cccs.edu)</cp:lastModifiedBy>
  <cp:revision>20</cp:revision>
  <dcterms:created xsi:type="dcterms:W3CDTF">2018-07-12T16:21:40Z</dcterms:created>
  <dcterms:modified xsi:type="dcterms:W3CDTF">2018-07-12T21:10:27Z</dcterms:modified>
</cp:coreProperties>
</file>