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689" r:id="rId2"/>
    <p:sldId id="257" r:id="rId3"/>
    <p:sldId id="510" r:id="rId4"/>
    <p:sldId id="511" r:id="rId5"/>
    <p:sldId id="512" r:id="rId6"/>
    <p:sldId id="507" r:id="rId7"/>
    <p:sldId id="591" r:id="rId8"/>
    <p:sldId id="637" r:id="rId9"/>
    <p:sldId id="592" r:id="rId10"/>
    <p:sldId id="638" r:id="rId11"/>
    <p:sldId id="593" r:id="rId12"/>
    <p:sldId id="595" r:id="rId13"/>
    <p:sldId id="594" r:id="rId14"/>
    <p:sldId id="690" r:id="rId15"/>
    <p:sldId id="691" r:id="rId16"/>
    <p:sldId id="692" r:id="rId17"/>
    <p:sldId id="693" r:id="rId18"/>
    <p:sldId id="687" r:id="rId19"/>
    <p:sldId id="6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0"/>
  </p:normalViewPr>
  <p:slideViewPr>
    <p:cSldViewPr snapToGrid="0" snapToObjects="1" showGuide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93E69-1357-A343-B342-5AD3BD01B3BC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D68C-1963-A948-B4A0-BFAB0BA9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2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084AB-68DE-8445-BA9B-F037F347A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2892F-8823-9149-97EE-439CC7DBBC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2892F-8823-9149-97EE-439CC7DBBC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3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2892F-8823-9149-97EE-439CC7DBBC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2892F-8823-9149-97EE-439CC7DBBC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4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CA34-EA6E-184F-83A1-A9BE38BC9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4CB60-75E7-654C-A970-89283D5F9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E3797-DF06-1445-AA82-0BE4CB40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A17-E3D0-FF4A-8F82-A2EE32EB7434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73DF9-9B70-784D-AD78-2BC98CD6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3625E-5795-1E42-BBA1-F0ABF6E8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2E69-D329-6342-AB12-4F95D7CF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9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32CA-EFF7-094D-9B13-292AE0FC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459D9-17A1-1F41-9387-8783A134F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8A824-D237-774A-B226-95C7E0D6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A17-E3D0-FF4A-8F82-A2EE32EB7434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6F971-0EAC-AA4D-9254-AE23E34A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7E350-AE23-7F46-A0A4-78EEF677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2E69-D329-6342-AB12-4F95D7CF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2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76D1B-AC5D-F347-AEF9-E18AEF932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B904F-EAEB-674D-8AF5-725833C57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79D2C-E3B3-9A4C-A94C-494F85B4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A17-E3D0-FF4A-8F82-A2EE32EB7434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D916D-8081-4F41-938D-04D59D40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E9B28-DCE1-7F4E-B976-B2E25AED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2E69-D329-6342-AB12-4F95D7CF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A208-459D-0442-AEF5-1BF60C81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CF0A4-D5FA-3E4E-AB6E-ADDC7E7C1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7A8B0-3D81-A643-ADC1-D449863A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A17-E3D0-FF4A-8F82-A2EE32EB7434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ED7E7-1533-7640-B9E8-461286A4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91C3C-2F2C-054E-870E-E04C7A8B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2E69-D329-6342-AB12-4F95D7CF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AB13-1E98-CD45-A238-77A5388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FEBB8-26F1-C546-BCED-A48CA12E2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1819B-4BEB-7B4B-B505-D1268EA0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A17-E3D0-FF4A-8F82-A2EE32EB7434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E6446-C350-5B45-9DDB-BB5554A4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C29E6-A8AC-CE45-BBAC-EDA7249C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2E69-D329-6342-AB12-4F95D7CF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5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49B7-C1A4-0247-84C4-11A65FB9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24C45-A40F-9349-A377-C5903C572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821BB-FF72-2648-873F-75C81D054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BFB68-F4C7-3B46-811F-72927E2F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A17-E3D0-FF4A-8F82-A2EE32EB7434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7B094-F2ED-FE4B-B7A2-231049D1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D8760-AB38-BF4F-AAA2-35EAE94F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2E69-D329-6342-AB12-4F95D7CF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5A50-90B2-A34E-8849-B638B1BB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99136-CFD1-AA4C-B417-42E61AB7C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800-9893-6E43-B124-5510ECF38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A70EF-A825-9348-99FC-4EF6E2A48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2DA07-0236-454A-8E0F-4A824E24F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BB3DA-8569-E340-B29D-117FF46C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A17-E3D0-FF4A-8F82-A2EE32EB7434}" type="datetimeFigureOut">
              <a:rPr lang="en-US" smtClean="0"/>
              <a:t>8/9/19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C6F09-AB81-134E-96FE-65BB6661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7AB037-BF9C-A346-A0BE-DB5CD0CA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2E69-D329-6342-AB12-4F95D7CF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CB20-E258-1D41-BC38-707A5636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C7E50-D34A-3A41-A4C4-E178CFE5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A17-E3D0-FF4A-8F82-A2EE32EB7434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9C63C-244A-3643-A90B-CDBCFC55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286CC-8E17-F54F-B01A-7BECB221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2E69-D329-6342-AB12-4F95D7CF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6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B900C-13D0-9144-9250-132EFBA7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A17-E3D0-FF4A-8F82-A2EE32EB7434}" type="datetimeFigureOut">
              <a:rPr lang="en-US" smtClean="0"/>
              <a:t>8/9/19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B3700-4C31-1C4B-9090-04D5F413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3524B-3B27-4A41-88C1-5B34553A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2E69-D329-6342-AB12-4F95D7CF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1BCB3-CB8B-6447-9D1A-2A1EDE6C3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A2749-F401-684B-A46E-44875E7B9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DFD60-E272-DA41-B2C1-DD8D9BD0B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E265C-E54A-8648-810C-29B0D35C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A17-E3D0-FF4A-8F82-A2EE32EB7434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E0396-B6B9-DD40-B378-879BA89D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582CE-2736-204E-9A8F-616C13BF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2E69-D329-6342-AB12-4F95D7CF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2461-BFD0-AC43-8E21-4D177D03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EDD44-542C-4543-A31C-7F9950E39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53E9D-7B3C-614D-9422-EAC35BACB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B774D-39EF-4D4F-AF57-48AD3D49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DA17-E3D0-FF4A-8F82-A2EE32EB7434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68949-7764-D847-8AF9-DE4759872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E646-CEFE-754F-BCF6-E998911A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2E69-D329-6342-AB12-4F95D7CF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0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36E69-B19A-514A-BE05-81E5082C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5456D-F94D-DB43-9C7B-97C88B3F1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03806-A4AC-2443-84D5-4F79646E7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3DA17-E3D0-FF4A-8F82-A2EE32EB7434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EFC7B-262D-DB40-AAB1-CE1489F2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37B7B-823D-0A49-BF94-601133793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92E69-D329-6342-AB12-4F95D7CF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MOI_lkzW08&amp;feature=youtu.be" TargetMode="External"/><Relationship Id="rId2" Type="http://schemas.openxmlformats.org/officeDocument/2006/relationships/hyperlink" Target="https://statques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microsoft.com/office/2007/relationships/hdphoto" Target="../media/hdphoto5.wdp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725163-DE32-D548-8FDA-E28B4CA6F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1338" y="0"/>
            <a:ext cx="13394675" cy="6852344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C1EC0202-E2C2-EB4D-86D8-16E60246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6451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PCA: Principle Component Analysis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9C4216E-A0AF-DA47-88FA-583D1E3F6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42146"/>
            <a:ext cx="12192000" cy="420179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Seré</a:t>
            </a:r>
            <a:r>
              <a:rPr lang="en-US" altLang="en-US" sz="3200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Williams</a:t>
            </a:r>
          </a:p>
          <a:p>
            <a:pPr algn="ctr"/>
            <a:endParaRPr lang="en-US" altLang="en-US" sz="3200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/>
            <a:endParaRPr lang="en-US" altLang="en-US" sz="3200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/>
            <a:endParaRPr lang="en-US" altLang="en-US" sz="3200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/>
            <a:endParaRPr lang="en-US" altLang="en-US" sz="3200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/>
            <a:endParaRPr lang="en-US" altLang="en-US" sz="3200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/>
            <a:r>
              <a:rPr lang="en-US" altLang="en-US" sz="3200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August 9, 2019</a:t>
            </a:r>
          </a:p>
          <a:p>
            <a:pPr algn="ctr">
              <a:lnSpc>
                <a:spcPct val="150000"/>
              </a:lnSpc>
            </a:pPr>
            <a:endParaRPr lang="en-US" altLang="en-US" sz="3200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 Box 5">
            <a:extLst>
              <a:ext uri="{FF2B5EF4-FFF2-40B4-BE49-F238E27FC236}">
                <a16:creationId xmlns:a16="http://schemas.microsoft.com/office/drawing/2014/main" id="{94197C6E-87C8-8341-98B0-D6F93421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24" y="230419"/>
            <a:ext cx="11943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RNA-seq of WT and </a:t>
            </a:r>
            <a:r>
              <a:rPr lang="en-US" altLang="en-US" sz="2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Ossr1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seedlings: Multi-dimensional scaling plot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2957692-3993-F649-8DC0-B327D4A13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670" y="1255337"/>
            <a:ext cx="5920495" cy="5317874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9C6620C2-6837-7B4A-AB1D-3E28447B5878}"/>
              </a:ext>
            </a:extLst>
          </p:cNvPr>
          <p:cNvSpPr/>
          <p:nvPr/>
        </p:nvSpPr>
        <p:spPr>
          <a:xfrm>
            <a:off x="6779401" y="1587784"/>
            <a:ext cx="2526929" cy="23264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225471A-AF17-FF41-A10F-B0F3928BB723}"/>
              </a:ext>
            </a:extLst>
          </p:cNvPr>
          <p:cNvCxnSpPr>
            <a:cxnSpLocks/>
          </p:cNvCxnSpPr>
          <p:nvPr/>
        </p:nvCxnSpPr>
        <p:spPr>
          <a:xfrm flipH="1">
            <a:off x="9379947" y="2679214"/>
            <a:ext cx="8604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CDA8F91-FB6C-7244-972A-346C271A5A07}"/>
              </a:ext>
            </a:extLst>
          </p:cNvPr>
          <p:cNvSpPr txBox="1"/>
          <p:nvPr/>
        </p:nvSpPr>
        <p:spPr>
          <a:xfrm>
            <a:off x="10316574" y="2469148"/>
            <a:ext cx="1250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control</a:t>
            </a:r>
          </a:p>
        </p:txBody>
      </p:sp>
    </p:spTree>
    <p:extLst>
      <p:ext uri="{BB962C8B-B14F-4D97-AF65-F5344CB8AC3E}">
        <p14:creationId xmlns:p14="http://schemas.microsoft.com/office/powerpoint/2010/main" val="50674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02957692-3993-F649-8DC0-B327D4A13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670" y="1255337"/>
            <a:ext cx="5920495" cy="5317874"/>
          </a:xfrm>
          <a:prstGeom prst="rect">
            <a:avLst/>
          </a:prstGeom>
        </p:spPr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6FAF2FFB-5BC8-EE4B-BD77-2ECE899F7E60}"/>
              </a:ext>
            </a:extLst>
          </p:cNvPr>
          <p:cNvSpPr/>
          <p:nvPr/>
        </p:nvSpPr>
        <p:spPr>
          <a:xfrm>
            <a:off x="6942128" y="2679214"/>
            <a:ext cx="2201474" cy="135732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C6620C2-6837-7B4A-AB1D-3E28447B5878}"/>
              </a:ext>
            </a:extLst>
          </p:cNvPr>
          <p:cNvSpPr/>
          <p:nvPr/>
        </p:nvSpPr>
        <p:spPr>
          <a:xfrm>
            <a:off x="6779401" y="1587784"/>
            <a:ext cx="2526929" cy="23264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D933958-4B21-A747-913A-FD35119EB27A}"/>
              </a:ext>
            </a:extLst>
          </p:cNvPr>
          <p:cNvCxnSpPr>
            <a:cxnSpLocks/>
          </p:cNvCxnSpPr>
          <p:nvPr/>
        </p:nvCxnSpPr>
        <p:spPr>
          <a:xfrm flipH="1">
            <a:off x="9130902" y="3680327"/>
            <a:ext cx="86042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02CAF98-D3F0-6444-9874-D3A446DD08DB}"/>
              </a:ext>
            </a:extLst>
          </p:cNvPr>
          <p:cNvSpPr txBox="1"/>
          <p:nvPr/>
        </p:nvSpPr>
        <p:spPr>
          <a:xfrm>
            <a:off x="9991328" y="3473469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Ossr1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225471A-AF17-FF41-A10F-B0F3928BB723}"/>
              </a:ext>
            </a:extLst>
          </p:cNvPr>
          <p:cNvCxnSpPr>
            <a:cxnSpLocks/>
          </p:cNvCxnSpPr>
          <p:nvPr/>
        </p:nvCxnSpPr>
        <p:spPr>
          <a:xfrm flipH="1">
            <a:off x="9379947" y="2679214"/>
            <a:ext cx="8604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CDA8F91-FB6C-7244-972A-346C271A5A07}"/>
              </a:ext>
            </a:extLst>
          </p:cNvPr>
          <p:cNvSpPr txBox="1"/>
          <p:nvPr/>
        </p:nvSpPr>
        <p:spPr>
          <a:xfrm>
            <a:off x="10316574" y="2469148"/>
            <a:ext cx="1250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control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CFC5525D-7F04-D548-B430-73368C9BF5EB}"/>
              </a:ext>
            </a:extLst>
          </p:cNvPr>
          <p:cNvSpPr/>
          <p:nvPr/>
        </p:nvSpPr>
        <p:spPr>
          <a:xfrm>
            <a:off x="6909094" y="1435756"/>
            <a:ext cx="2201474" cy="135732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527D38F-D65D-3A4D-ADF6-DDE14E8681CF}"/>
              </a:ext>
            </a:extLst>
          </p:cNvPr>
          <p:cNvCxnSpPr>
            <a:cxnSpLocks/>
          </p:cNvCxnSpPr>
          <p:nvPr/>
        </p:nvCxnSpPr>
        <p:spPr>
          <a:xfrm flipH="1">
            <a:off x="9110568" y="1763410"/>
            <a:ext cx="86042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39B4DD5A-719D-654F-8CA7-33947E3F632E}"/>
              </a:ext>
            </a:extLst>
          </p:cNvPr>
          <p:cNvSpPr txBox="1"/>
          <p:nvPr/>
        </p:nvSpPr>
        <p:spPr>
          <a:xfrm>
            <a:off x="9970994" y="1556552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WT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981990A1-1A94-3E4C-A625-FB1D53A33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24" y="230419"/>
            <a:ext cx="11943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RNA-seq of WT and </a:t>
            </a:r>
            <a:r>
              <a:rPr lang="en-US" altLang="en-US" sz="2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Ossr1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seedlings: Multi-dimensional scaling plot</a:t>
            </a:r>
          </a:p>
        </p:txBody>
      </p:sp>
    </p:spTree>
    <p:extLst>
      <p:ext uri="{BB962C8B-B14F-4D97-AF65-F5344CB8AC3E}">
        <p14:creationId xmlns:p14="http://schemas.microsoft.com/office/powerpoint/2010/main" val="405083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02957692-3993-F649-8DC0-B327D4A13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670" y="1255337"/>
            <a:ext cx="5920495" cy="5317874"/>
          </a:xfrm>
          <a:prstGeom prst="rect">
            <a:avLst/>
          </a:prstGeom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id="{EEEF14BD-B7D4-CB4D-A92A-10A3512FB5C6}"/>
              </a:ext>
            </a:extLst>
          </p:cNvPr>
          <p:cNvSpPr/>
          <p:nvPr/>
        </p:nvSpPr>
        <p:spPr>
          <a:xfrm>
            <a:off x="3079121" y="1181618"/>
            <a:ext cx="2569993" cy="203979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43A4FCF-FEFF-BD41-8011-CE1D62DC44C6}"/>
              </a:ext>
            </a:extLst>
          </p:cNvPr>
          <p:cNvSpPr/>
          <p:nvPr/>
        </p:nvSpPr>
        <p:spPr>
          <a:xfrm>
            <a:off x="4832536" y="4003402"/>
            <a:ext cx="2526928" cy="207178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1647DFB-6F6C-CA4A-ADCF-46EBA4C2FF36}"/>
              </a:ext>
            </a:extLst>
          </p:cNvPr>
          <p:cNvCxnSpPr>
            <a:cxnSpLocks/>
            <a:endCxn id="96" idx="3"/>
          </p:cNvCxnSpPr>
          <p:nvPr/>
        </p:nvCxnSpPr>
        <p:spPr>
          <a:xfrm flipH="1">
            <a:off x="2360075" y="1957923"/>
            <a:ext cx="701023" cy="1538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E70A924-E0CA-064F-A06D-7539685122A2}"/>
              </a:ext>
            </a:extLst>
          </p:cNvPr>
          <p:cNvSpPr txBox="1"/>
          <p:nvPr/>
        </p:nvSpPr>
        <p:spPr>
          <a:xfrm>
            <a:off x="604979" y="1773257"/>
            <a:ext cx="1755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treated, 3hr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AD44C37-EDDB-7E48-A895-2EE045BD5651}"/>
              </a:ext>
            </a:extLst>
          </p:cNvPr>
          <p:cNvCxnSpPr>
            <a:cxnSpLocks/>
            <a:endCxn id="98" idx="3"/>
          </p:cNvCxnSpPr>
          <p:nvPr/>
        </p:nvCxnSpPr>
        <p:spPr>
          <a:xfrm flipH="1">
            <a:off x="2457044" y="5013612"/>
            <a:ext cx="2280056" cy="1539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1236D710-3460-B243-A130-C9357CC174CE}"/>
              </a:ext>
            </a:extLst>
          </p:cNvPr>
          <p:cNvSpPr txBox="1"/>
          <p:nvPr/>
        </p:nvSpPr>
        <p:spPr>
          <a:xfrm>
            <a:off x="615453" y="4828955"/>
            <a:ext cx="1841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treated, 1hr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FAF2FFB-5BC8-EE4B-BD77-2ECE899F7E60}"/>
              </a:ext>
            </a:extLst>
          </p:cNvPr>
          <p:cNvSpPr/>
          <p:nvPr/>
        </p:nvSpPr>
        <p:spPr>
          <a:xfrm>
            <a:off x="6942128" y="2679214"/>
            <a:ext cx="2201474" cy="135732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C6620C2-6837-7B4A-AB1D-3E28447B5878}"/>
              </a:ext>
            </a:extLst>
          </p:cNvPr>
          <p:cNvSpPr/>
          <p:nvPr/>
        </p:nvSpPr>
        <p:spPr>
          <a:xfrm>
            <a:off x="6779401" y="1587784"/>
            <a:ext cx="2526929" cy="23264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D933958-4B21-A747-913A-FD35119EB27A}"/>
              </a:ext>
            </a:extLst>
          </p:cNvPr>
          <p:cNvCxnSpPr>
            <a:cxnSpLocks/>
          </p:cNvCxnSpPr>
          <p:nvPr/>
        </p:nvCxnSpPr>
        <p:spPr>
          <a:xfrm flipH="1">
            <a:off x="9130902" y="3680327"/>
            <a:ext cx="86042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02CAF98-D3F0-6444-9874-D3A446DD08DB}"/>
              </a:ext>
            </a:extLst>
          </p:cNvPr>
          <p:cNvSpPr txBox="1"/>
          <p:nvPr/>
        </p:nvSpPr>
        <p:spPr>
          <a:xfrm>
            <a:off x="9991328" y="3473469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Ossr1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225471A-AF17-FF41-A10F-B0F3928BB723}"/>
              </a:ext>
            </a:extLst>
          </p:cNvPr>
          <p:cNvCxnSpPr>
            <a:cxnSpLocks/>
          </p:cNvCxnSpPr>
          <p:nvPr/>
        </p:nvCxnSpPr>
        <p:spPr>
          <a:xfrm flipH="1">
            <a:off x="9379947" y="2679214"/>
            <a:ext cx="8604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CDA8F91-FB6C-7244-972A-346C271A5A07}"/>
              </a:ext>
            </a:extLst>
          </p:cNvPr>
          <p:cNvSpPr txBox="1"/>
          <p:nvPr/>
        </p:nvSpPr>
        <p:spPr>
          <a:xfrm>
            <a:off x="10316574" y="2469148"/>
            <a:ext cx="1250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control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CFC5525D-7F04-D548-B430-73368C9BF5EB}"/>
              </a:ext>
            </a:extLst>
          </p:cNvPr>
          <p:cNvSpPr/>
          <p:nvPr/>
        </p:nvSpPr>
        <p:spPr>
          <a:xfrm>
            <a:off x="6909094" y="1435756"/>
            <a:ext cx="2201474" cy="135732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527D38F-D65D-3A4D-ADF6-DDE14E8681CF}"/>
              </a:ext>
            </a:extLst>
          </p:cNvPr>
          <p:cNvCxnSpPr>
            <a:cxnSpLocks/>
          </p:cNvCxnSpPr>
          <p:nvPr/>
        </p:nvCxnSpPr>
        <p:spPr>
          <a:xfrm flipH="1">
            <a:off x="9110568" y="1763410"/>
            <a:ext cx="86042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39B4DD5A-719D-654F-8CA7-33947E3F632E}"/>
              </a:ext>
            </a:extLst>
          </p:cNvPr>
          <p:cNvSpPr txBox="1"/>
          <p:nvPr/>
        </p:nvSpPr>
        <p:spPr>
          <a:xfrm>
            <a:off x="9970994" y="1556552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WT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B9C33A70-1B88-4947-A5F1-4D7D444D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24" y="230419"/>
            <a:ext cx="11943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RNA-seq of WT and </a:t>
            </a:r>
            <a:r>
              <a:rPr lang="en-US" altLang="en-US" sz="2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Ossr1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seedlings: Multi-dimensional scaling plot</a:t>
            </a:r>
          </a:p>
        </p:txBody>
      </p:sp>
    </p:spTree>
    <p:extLst>
      <p:ext uri="{BB962C8B-B14F-4D97-AF65-F5344CB8AC3E}">
        <p14:creationId xmlns:p14="http://schemas.microsoft.com/office/powerpoint/2010/main" val="2675687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02957692-3993-F649-8DC0-B327D4A13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670" y="1255337"/>
            <a:ext cx="5920495" cy="5317874"/>
          </a:xfrm>
          <a:prstGeom prst="rect">
            <a:avLst/>
          </a:prstGeom>
        </p:spPr>
      </p:pic>
      <p:sp>
        <p:nvSpPr>
          <p:cNvPr id="93" name="Oval 92">
            <a:extLst>
              <a:ext uri="{FF2B5EF4-FFF2-40B4-BE49-F238E27FC236}">
                <a16:creationId xmlns:a16="http://schemas.microsoft.com/office/drawing/2014/main" id="{EEEF14BD-B7D4-CB4D-A92A-10A3512FB5C6}"/>
              </a:ext>
            </a:extLst>
          </p:cNvPr>
          <p:cNvSpPr/>
          <p:nvPr/>
        </p:nvSpPr>
        <p:spPr>
          <a:xfrm>
            <a:off x="3079121" y="1181618"/>
            <a:ext cx="2569993" cy="203979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43A4FCF-FEFF-BD41-8011-CE1D62DC44C6}"/>
              </a:ext>
            </a:extLst>
          </p:cNvPr>
          <p:cNvSpPr/>
          <p:nvPr/>
        </p:nvSpPr>
        <p:spPr>
          <a:xfrm>
            <a:off x="4832536" y="4003402"/>
            <a:ext cx="2526928" cy="207178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1647DFB-6F6C-CA4A-ADCF-46EBA4C2FF36}"/>
              </a:ext>
            </a:extLst>
          </p:cNvPr>
          <p:cNvCxnSpPr>
            <a:cxnSpLocks/>
            <a:endCxn id="96" idx="3"/>
          </p:cNvCxnSpPr>
          <p:nvPr/>
        </p:nvCxnSpPr>
        <p:spPr>
          <a:xfrm flipH="1">
            <a:off x="2360075" y="1957923"/>
            <a:ext cx="701023" cy="1538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E70A924-E0CA-064F-A06D-7539685122A2}"/>
              </a:ext>
            </a:extLst>
          </p:cNvPr>
          <p:cNvSpPr txBox="1"/>
          <p:nvPr/>
        </p:nvSpPr>
        <p:spPr>
          <a:xfrm>
            <a:off x="604979" y="1773257"/>
            <a:ext cx="1755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treated, 3hr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AD44C37-EDDB-7E48-A895-2EE045BD5651}"/>
              </a:ext>
            </a:extLst>
          </p:cNvPr>
          <p:cNvCxnSpPr>
            <a:cxnSpLocks/>
            <a:endCxn id="98" idx="3"/>
          </p:cNvCxnSpPr>
          <p:nvPr/>
        </p:nvCxnSpPr>
        <p:spPr>
          <a:xfrm flipH="1">
            <a:off x="2457044" y="5013612"/>
            <a:ext cx="2280056" cy="1539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1236D710-3460-B243-A130-C9357CC174CE}"/>
              </a:ext>
            </a:extLst>
          </p:cNvPr>
          <p:cNvSpPr txBox="1"/>
          <p:nvPr/>
        </p:nvSpPr>
        <p:spPr>
          <a:xfrm>
            <a:off x="615453" y="4828955"/>
            <a:ext cx="1841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All treated, 1hr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FAF2FFB-5BC8-EE4B-BD77-2ECE899F7E60}"/>
              </a:ext>
            </a:extLst>
          </p:cNvPr>
          <p:cNvSpPr/>
          <p:nvPr/>
        </p:nvSpPr>
        <p:spPr>
          <a:xfrm>
            <a:off x="6942128" y="2679214"/>
            <a:ext cx="2201474" cy="135732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C6620C2-6837-7B4A-AB1D-3E28447B5878}"/>
              </a:ext>
            </a:extLst>
          </p:cNvPr>
          <p:cNvSpPr/>
          <p:nvPr/>
        </p:nvSpPr>
        <p:spPr>
          <a:xfrm>
            <a:off x="6779401" y="1587784"/>
            <a:ext cx="2526929" cy="23264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D933958-4B21-A747-913A-FD35119EB27A}"/>
              </a:ext>
            </a:extLst>
          </p:cNvPr>
          <p:cNvCxnSpPr>
            <a:cxnSpLocks/>
          </p:cNvCxnSpPr>
          <p:nvPr/>
        </p:nvCxnSpPr>
        <p:spPr>
          <a:xfrm flipH="1">
            <a:off x="9130902" y="3680327"/>
            <a:ext cx="86042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02CAF98-D3F0-6444-9874-D3A446DD08DB}"/>
              </a:ext>
            </a:extLst>
          </p:cNvPr>
          <p:cNvSpPr txBox="1"/>
          <p:nvPr/>
        </p:nvSpPr>
        <p:spPr>
          <a:xfrm>
            <a:off x="9991328" y="3473469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Ossr1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225471A-AF17-FF41-A10F-B0F3928BB723}"/>
              </a:ext>
            </a:extLst>
          </p:cNvPr>
          <p:cNvCxnSpPr>
            <a:cxnSpLocks/>
          </p:cNvCxnSpPr>
          <p:nvPr/>
        </p:nvCxnSpPr>
        <p:spPr>
          <a:xfrm flipH="1">
            <a:off x="9379947" y="2679214"/>
            <a:ext cx="8604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CDA8F91-FB6C-7244-972A-346C271A5A07}"/>
              </a:ext>
            </a:extLst>
          </p:cNvPr>
          <p:cNvSpPr txBox="1"/>
          <p:nvPr/>
        </p:nvSpPr>
        <p:spPr>
          <a:xfrm>
            <a:off x="10316574" y="2469148"/>
            <a:ext cx="1250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control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CFC5525D-7F04-D548-B430-73368C9BF5EB}"/>
              </a:ext>
            </a:extLst>
          </p:cNvPr>
          <p:cNvSpPr/>
          <p:nvPr/>
        </p:nvSpPr>
        <p:spPr>
          <a:xfrm>
            <a:off x="6909094" y="1435756"/>
            <a:ext cx="2201474" cy="135732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527D38F-D65D-3A4D-ADF6-DDE14E8681CF}"/>
              </a:ext>
            </a:extLst>
          </p:cNvPr>
          <p:cNvCxnSpPr>
            <a:cxnSpLocks/>
          </p:cNvCxnSpPr>
          <p:nvPr/>
        </p:nvCxnSpPr>
        <p:spPr>
          <a:xfrm flipH="1">
            <a:off x="9110568" y="1763410"/>
            <a:ext cx="86042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39B4DD5A-719D-654F-8CA7-33947E3F632E}"/>
              </a:ext>
            </a:extLst>
          </p:cNvPr>
          <p:cNvSpPr txBox="1"/>
          <p:nvPr/>
        </p:nvSpPr>
        <p:spPr>
          <a:xfrm>
            <a:off x="9970994" y="1556552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WT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E2EAE9D-AB74-004F-AC82-2E074A82D31F}"/>
              </a:ext>
            </a:extLst>
          </p:cNvPr>
          <p:cNvSpPr/>
          <p:nvPr/>
        </p:nvSpPr>
        <p:spPr>
          <a:xfrm>
            <a:off x="3192018" y="2022035"/>
            <a:ext cx="2201474" cy="1212074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E26C272-EFF3-5C4F-A661-4780A210E725}"/>
              </a:ext>
            </a:extLst>
          </p:cNvPr>
          <p:cNvSpPr/>
          <p:nvPr/>
        </p:nvSpPr>
        <p:spPr>
          <a:xfrm>
            <a:off x="3389539" y="1181618"/>
            <a:ext cx="2201474" cy="91973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A506FEF-872D-7E45-B7C9-9DFA9BEC6D6A}"/>
              </a:ext>
            </a:extLst>
          </p:cNvPr>
          <p:cNvSpPr/>
          <p:nvPr/>
        </p:nvSpPr>
        <p:spPr>
          <a:xfrm>
            <a:off x="5393492" y="5143580"/>
            <a:ext cx="1807408" cy="61039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9E7B281-9638-334B-A688-3B2FD9F78B08}"/>
              </a:ext>
            </a:extLst>
          </p:cNvPr>
          <p:cNvSpPr/>
          <p:nvPr/>
        </p:nvSpPr>
        <p:spPr>
          <a:xfrm>
            <a:off x="5030194" y="4327683"/>
            <a:ext cx="2329270" cy="94938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37D84ACD-E527-9245-916D-B51D3200C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24" y="230419"/>
            <a:ext cx="11943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RNA-seq of WT and </a:t>
            </a:r>
            <a:r>
              <a:rPr lang="en-US" altLang="en-US" sz="2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Ossr1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seedlings: Multi-dimensional scaling plot</a:t>
            </a:r>
          </a:p>
        </p:txBody>
      </p:sp>
    </p:spTree>
    <p:extLst>
      <p:ext uri="{BB962C8B-B14F-4D97-AF65-F5344CB8AC3E}">
        <p14:creationId xmlns:p14="http://schemas.microsoft.com/office/powerpoint/2010/main" val="35850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37D84ACD-E527-9245-916D-B51D3200C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24" y="230419"/>
            <a:ext cx="11943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StatQuest</a:t>
            </a: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A955C9-9073-5140-B68D-3462356069D1}"/>
              </a:ext>
            </a:extLst>
          </p:cNvPr>
          <p:cNvSpPr/>
          <p:nvPr/>
        </p:nvSpPr>
        <p:spPr>
          <a:xfrm>
            <a:off x="9279146" y="384307"/>
            <a:ext cx="2234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https://statquest.org/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BDADB-D622-9A4F-A28D-4A22EDD8A2E3}"/>
              </a:ext>
            </a:extLst>
          </p:cNvPr>
          <p:cNvSpPr/>
          <p:nvPr/>
        </p:nvSpPr>
        <p:spPr>
          <a:xfrm>
            <a:off x="5482281" y="6488668"/>
            <a:ext cx="7381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https://www.youtube.com/watch?v=HMOI_lkzW08&amp;feature=youtu.be</a:t>
            </a:r>
            <a:endParaRPr lang="en-US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DADAAC57-5FF2-134C-9F67-A54866EE0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50" y="1605640"/>
            <a:ext cx="80645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3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37D84ACD-E527-9245-916D-B51D3200C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24" y="230419"/>
            <a:ext cx="11943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Apply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D602B5-A900-1247-A416-5053ADED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1187962"/>
            <a:ext cx="8242300" cy="2070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DA3F73-4EF9-A842-8059-97580111EF03}"/>
              </a:ext>
            </a:extLst>
          </p:cNvPr>
          <p:cNvSpPr/>
          <p:nvPr/>
        </p:nvSpPr>
        <p:spPr>
          <a:xfrm>
            <a:off x="3172012" y="39829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Lora"/>
              </a:rPr>
              <a:t>“Here we characterize genetic variation in a sample of 3,000 European individuals genotyped at over half a million variable DNA sites in the human genome. 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91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37D84ACD-E527-9245-916D-B51D3200C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24" y="230419"/>
            <a:ext cx="11943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Apply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6DFEC8-EBF5-E34C-9D88-E7DC29AB94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336" y="0"/>
            <a:ext cx="886332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33003C-A23D-444A-97D0-B70AE57A13BF}"/>
              </a:ext>
            </a:extLst>
          </p:cNvPr>
          <p:cNvSpPr/>
          <p:nvPr/>
        </p:nvSpPr>
        <p:spPr>
          <a:xfrm>
            <a:off x="1664336" y="556054"/>
            <a:ext cx="300388" cy="19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8C997-B2D3-1443-B1CC-B7AA903E85C3}"/>
              </a:ext>
            </a:extLst>
          </p:cNvPr>
          <p:cNvSpPr/>
          <p:nvPr/>
        </p:nvSpPr>
        <p:spPr>
          <a:xfrm>
            <a:off x="7710908" y="32834"/>
            <a:ext cx="3224821" cy="2426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8BEE0-6E45-0C44-91DC-6C2CE682EED9}"/>
              </a:ext>
            </a:extLst>
          </p:cNvPr>
          <p:cNvSpPr txBox="1"/>
          <p:nvPr/>
        </p:nvSpPr>
        <p:spPr>
          <a:xfrm>
            <a:off x="9222726" y="6488668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Novembre</a:t>
            </a:r>
            <a:r>
              <a:rPr lang="en-US" dirty="0"/>
              <a:t> et al., Nature 2008</a:t>
            </a:r>
          </a:p>
        </p:txBody>
      </p:sp>
    </p:spTree>
    <p:extLst>
      <p:ext uri="{BB962C8B-B14F-4D97-AF65-F5344CB8AC3E}">
        <p14:creationId xmlns:p14="http://schemas.microsoft.com/office/powerpoint/2010/main" val="2147991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37D84ACD-E527-9245-916D-B51D3200C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24" y="230419"/>
            <a:ext cx="11943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Apply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6DFEC8-EBF5-E34C-9D88-E7DC29AB94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336" y="0"/>
            <a:ext cx="88633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8D7994-67CE-5B40-A2D1-DA1EF158F436}"/>
              </a:ext>
            </a:extLst>
          </p:cNvPr>
          <p:cNvSpPr/>
          <p:nvPr/>
        </p:nvSpPr>
        <p:spPr>
          <a:xfrm>
            <a:off x="1664336" y="556054"/>
            <a:ext cx="300388" cy="19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E4E67-B81B-A34C-BAEB-57B6B76FEE62}"/>
              </a:ext>
            </a:extLst>
          </p:cNvPr>
          <p:cNvSpPr txBox="1"/>
          <p:nvPr/>
        </p:nvSpPr>
        <p:spPr>
          <a:xfrm>
            <a:off x="9222726" y="6488668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Novembre</a:t>
            </a:r>
            <a:r>
              <a:rPr lang="en-US" dirty="0"/>
              <a:t> et al., Nature 2008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1B6B2-0B45-D24E-9A0B-B3C6C0DB5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616" y="-98167"/>
            <a:ext cx="4685518" cy="39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6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06FABF-DAA1-EF41-B77D-D2E2BFA7A4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239" y="0"/>
            <a:ext cx="13173739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8E9D35AC-6F52-3C43-BCE2-746E2B56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628" y="641024"/>
            <a:ext cx="2434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latin typeface="Arial-BoldMT" charset="0"/>
                <a:ea typeface="ＭＳ Ｐゴシック" panose="020B0600070205080204" pitchFamily="34" charset="-128"/>
              </a:rPr>
              <a:t>Thank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BB030-AECD-A648-8F80-CCE052F8F9DA}"/>
              </a:ext>
            </a:extLst>
          </p:cNvPr>
          <p:cNvSpPr/>
          <p:nvPr/>
        </p:nvSpPr>
        <p:spPr>
          <a:xfrm>
            <a:off x="8890000" y="6578141"/>
            <a:ext cx="3302000" cy="27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www.youtube.com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watch?v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=i9RQX1oGtEs</a:t>
            </a:r>
          </a:p>
        </p:txBody>
      </p:sp>
    </p:spTree>
    <p:extLst>
      <p:ext uri="{BB962C8B-B14F-4D97-AF65-F5344CB8AC3E}">
        <p14:creationId xmlns:p14="http://schemas.microsoft.com/office/powerpoint/2010/main" val="4281304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943068-AEFD-194A-A5D0-5D6C0D9693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239" y="0"/>
            <a:ext cx="13173739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8E9D35AC-6F52-3C43-BCE2-746E2B56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078" y="755324"/>
            <a:ext cx="2599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latin typeface="Arial-BoldMT" charset="0"/>
                <a:ea typeface="ＭＳ Ｐゴシック" panose="020B0600070205080204" pitchFamily="34" charset="-128"/>
              </a:rPr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B3E32-706F-784B-999F-92D7445B50F4}"/>
              </a:ext>
            </a:extLst>
          </p:cNvPr>
          <p:cNvSpPr/>
          <p:nvPr/>
        </p:nvSpPr>
        <p:spPr>
          <a:xfrm>
            <a:off x="8890000" y="6578141"/>
            <a:ext cx="3302000" cy="27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www.youtube.com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watch?v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=i9RQX1oGtEs</a:t>
            </a:r>
          </a:p>
        </p:txBody>
      </p:sp>
    </p:spTree>
    <p:extLst>
      <p:ext uri="{BB962C8B-B14F-4D97-AF65-F5344CB8AC3E}">
        <p14:creationId xmlns:p14="http://schemas.microsoft.com/office/powerpoint/2010/main" val="298032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B36F585D-BC59-304E-8EE8-C0E371E9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785" y="5965782"/>
            <a:ext cx="5498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F503AC7-9355-8146-ADBB-C78CE654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442" y="5965781"/>
            <a:ext cx="7045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Ossr1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EC3A430-9142-3740-9BBA-2F0A70CC5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77257" y="3378044"/>
            <a:ext cx="4210351" cy="2749360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A8FE3201-3881-EA46-A96B-BA58B3FDB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00" y="317653"/>
            <a:ext cx="1043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RNA-seq of WT and </a:t>
            </a:r>
            <a:r>
              <a:rPr lang="en-US" altLang="en-US" sz="2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Ossr1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seedlings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8D616-FB04-4044-B660-8C8DF8AB6699}"/>
              </a:ext>
            </a:extLst>
          </p:cNvPr>
          <p:cNvSpPr txBox="1"/>
          <p:nvPr/>
        </p:nvSpPr>
        <p:spPr>
          <a:xfrm>
            <a:off x="5225951" y="2637468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WT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1CF80E-F5DE-6147-9DA6-61D0FDADEC15}"/>
              </a:ext>
            </a:extLst>
          </p:cNvPr>
          <p:cNvSpPr txBox="1"/>
          <p:nvPr/>
        </p:nvSpPr>
        <p:spPr>
          <a:xfrm>
            <a:off x="6351999" y="2637468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cs typeface="Arial" panose="020B0604020202020204" pitchFamily="34" charset="0"/>
              </a:rPr>
              <a:t>Ossr1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7BB471-0B66-404B-B372-361826E2846A}"/>
              </a:ext>
            </a:extLst>
          </p:cNvPr>
          <p:cNvSpPr txBox="1"/>
          <p:nvPr/>
        </p:nvSpPr>
        <p:spPr>
          <a:xfrm>
            <a:off x="5609166" y="2245156"/>
            <a:ext cx="1154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Two lines</a:t>
            </a:r>
          </a:p>
        </p:txBody>
      </p:sp>
    </p:spTree>
    <p:extLst>
      <p:ext uri="{BB962C8B-B14F-4D97-AF65-F5344CB8AC3E}">
        <p14:creationId xmlns:p14="http://schemas.microsoft.com/office/powerpoint/2010/main" val="90580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B36F585D-BC59-304E-8EE8-C0E371E9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636" y="5965782"/>
            <a:ext cx="5498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F503AC7-9355-8146-ADBB-C78CE654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293" y="5965781"/>
            <a:ext cx="7045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Ossr1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550DAD-C999-F44D-B434-A1EE268E47EF}"/>
              </a:ext>
            </a:extLst>
          </p:cNvPr>
          <p:cNvGrpSpPr/>
          <p:nvPr/>
        </p:nvGrpSpPr>
        <p:grpSpPr>
          <a:xfrm>
            <a:off x="2979483" y="2637194"/>
            <a:ext cx="9212517" cy="4220806"/>
            <a:chOff x="3286177" y="3248623"/>
            <a:chExt cx="7957782" cy="359546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5EDF52-A549-654B-8A2A-1519EF618677}"/>
                </a:ext>
              </a:extLst>
            </p:cNvPr>
            <p:cNvGrpSpPr/>
            <p:nvPr/>
          </p:nvGrpSpPr>
          <p:grpSpPr>
            <a:xfrm>
              <a:off x="3286177" y="3248623"/>
              <a:ext cx="7957782" cy="3595462"/>
              <a:chOff x="0" y="1558675"/>
              <a:chExt cx="7957782" cy="359546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87853B5-4795-D145-94A8-FF0C57686A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-1152288" y="2711644"/>
                <a:ext cx="3587233" cy="128265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3EBA98E-3E18-D347-83A3-73D4702094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973435" y="2173408"/>
                <a:ext cx="3586556" cy="2374900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BACE7CC-56DE-B244-BB3C-30C5DD3FE9FF}"/>
                  </a:ext>
                </a:extLst>
              </p:cNvPr>
              <p:cNvGrpSpPr/>
              <p:nvPr/>
            </p:nvGrpSpPr>
            <p:grpSpPr>
              <a:xfrm>
                <a:off x="5368534" y="4846359"/>
                <a:ext cx="2589248" cy="307778"/>
                <a:chOff x="4018817" y="4826355"/>
                <a:chExt cx="2589248" cy="307778"/>
              </a:xfrm>
            </p:grpSpPr>
            <p:sp>
              <p:nvSpPr>
                <p:cNvPr id="36" name="Text Box 5">
                  <a:extLst>
                    <a:ext uri="{FF2B5EF4-FFF2-40B4-BE49-F238E27FC236}">
                      <a16:creationId xmlns:a16="http://schemas.microsoft.com/office/drawing/2014/main" id="{4900CB41-3A17-0D46-8A4D-00C45E80D1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8817" y="4826356"/>
                  <a:ext cx="54983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WT</a:t>
                  </a:r>
                </a:p>
              </p:txBody>
            </p:sp>
            <p:sp>
              <p:nvSpPr>
                <p:cNvPr id="37" name="Text Box 5">
                  <a:extLst>
                    <a:ext uri="{FF2B5EF4-FFF2-40B4-BE49-F238E27FC236}">
                      <a16:creationId xmlns:a16="http://schemas.microsoft.com/office/drawing/2014/main" id="{92B9F73B-55C4-3941-A5D1-8CEAAAA11B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03537" y="4826355"/>
                  <a:ext cx="70452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Ossr1</a:t>
                  </a:r>
                </a:p>
              </p:txBody>
            </p:sp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309F080-6956-9B4E-9E2F-A9FD3BA2AA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2984435" y="2797599"/>
                <a:ext cx="3587234" cy="1109385"/>
              </a:xfrm>
              <a:prstGeom prst="rect">
                <a:avLst/>
              </a:prstGeom>
            </p:spPr>
          </p:pic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1197943-20AA-754B-A2DD-F72BBD647BDD}"/>
                  </a:ext>
                </a:extLst>
              </p:cNvPr>
              <p:cNvCxnSpPr>
                <a:cxnSpLocks/>
                <a:stCxn id="30" idx="0"/>
                <a:endCxn id="38" idx="2"/>
              </p:cNvCxnSpPr>
              <p:nvPr/>
            </p:nvCxnSpPr>
            <p:spPr>
              <a:xfrm>
                <a:off x="1282658" y="3352974"/>
                <a:ext cx="296605" cy="788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1D13761-1F1D-6F48-81E6-75B1E1EABED2}"/>
                </a:ext>
              </a:extLst>
            </p:cNvPr>
            <p:cNvCxnSpPr>
              <a:cxnSpLocks/>
            </p:cNvCxnSpPr>
            <p:nvPr/>
          </p:nvCxnSpPr>
          <p:spPr>
            <a:xfrm>
              <a:off x="7240340" y="5034355"/>
              <a:ext cx="296605" cy="788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05C7C6-7C8C-8E44-90C0-069630BD5244}"/>
              </a:ext>
            </a:extLst>
          </p:cNvPr>
          <p:cNvSpPr txBox="1"/>
          <p:nvPr/>
        </p:nvSpPr>
        <p:spPr>
          <a:xfrm>
            <a:off x="5225951" y="2637468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WT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89AC95-EB29-0249-8E1F-24657EE464D0}"/>
              </a:ext>
            </a:extLst>
          </p:cNvPr>
          <p:cNvSpPr txBox="1"/>
          <p:nvPr/>
        </p:nvSpPr>
        <p:spPr>
          <a:xfrm>
            <a:off x="6351999" y="2637468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cs typeface="Arial" panose="020B0604020202020204" pitchFamily="34" charset="0"/>
              </a:rPr>
              <a:t>Ossr1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5EE992-DDF2-6A4E-AA85-A1CBCD3FF3AB}"/>
              </a:ext>
            </a:extLst>
          </p:cNvPr>
          <p:cNvSpPr txBox="1"/>
          <p:nvPr/>
        </p:nvSpPr>
        <p:spPr>
          <a:xfrm>
            <a:off x="5609166" y="2245156"/>
            <a:ext cx="1154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Two lines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FDEDA2E5-23BC-FE46-B8F4-D1B3827F6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00" y="317653"/>
            <a:ext cx="10430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RNA-seq of WT and </a:t>
            </a:r>
            <a:r>
              <a:rPr lang="en-US" altLang="en-US" sz="2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Ossr1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seedlings: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74491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B36F585D-BC59-304E-8EE8-C0E371E9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785" y="5965782"/>
            <a:ext cx="5498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F503AC7-9355-8146-ADBB-C78CE654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442" y="5965781"/>
            <a:ext cx="7045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Ossr1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550DAD-C999-F44D-B434-A1EE268E47EF}"/>
              </a:ext>
            </a:extLst>
          </p:cNvPr>
          <p:cNvGrpSpPr/>
          <p:nvPr/>
        </p:nvGrpSpPr>
        <p:grpSpPr>
          <a:xfrm>
            <a:off x="217632" y="2637194"/>
            <a:ext cx="9212517" cy="4220806"/>
            <a:chOff x="3286177" y="3248623"/>
            <a:chExt cx="7957782" cy="359546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5EDF52-A549-654B-8A2A-1519EF618677}"/>
                </a:ext>
              </a:extLst>
            </p:cNvPr>
            <p:cNvGrpSpPr/>
            <p:nvPr/>
          </p:nvGrpSpPr>
          <p:grpSpPr>
            <a:xfrm>
              <a:off x="3286177" y="3248623"/>
              <a:ext cx="7957782" cy="3595462"/>
              <a:chOff x="0" y="1558675"/>
              <a:chExt cx="7957782" cy="359546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87853B5-4795-D145-94A8-FF0C57686A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-1152288" y="2711644"/>
                <a:ext cx="3587233" cy="128265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3EBA98E-3E18-D347-83A3-73D4702094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973435" y="2173408"/>
                <a:ext cx="3586556" cy="2374900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BACE7CC-56DE-B244-BB3C-30C5DD3FE9FF}"/>
                  </a:ext>
                </a:extLst>
              </p:cNvPr>
              <p:cNvGrpSpPr/>
              <p:nvPr/>
            </p:nvGrpSpPr>
            <p:grpSpPr>
              <a:xfrm>
                <a:off x="5368534" y="4846359"/>
                <a:ext cx="2589248" cy="307778"/>
                <a:chOff x="4018817" y="4826355"/>
                <a:chExt cx="2589248" cy="307778"/>
              </a:xfrm>
            </p:grpSpPr>
            <p:sp>
              <p:nvSpPr>
                <p:cNvPr id="36" name="Text Box 5">
                  <a:extLst>
                    <a:ext uri="{FF2B5EF4-FFF2-40B4-BE49-F238E27FC236}">
                      <a16:creationId xmlns:a16="http://schemas.microsoft.com/office/drawing/2014/main" id="{4900CB41-3A17-0D46-8A4D-00C45E80D1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8817" y="4826356"/>
                  <a:ext cx="54983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WT</a:t>
                  </a:r>
                </a:p>
              </p:txBody>
            </p:sp>
            <p:sp>
              <p:nvSpPr>
                <p:cNvPr id="37" name="Text Box 5">
                  <a:extLst>
                    <a:ext uri="{FF2B5EF4-FFF2-40B4-BE49-F238E27FC236}">
                      <a16:creationId xmlns:a16="http://schemas.microsoft.com/office/drawing/2014/main" id="{92B9F73B-55C4-3941-A5D1-8CEAAAA11B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03537" y="4826355"/>
                  <a:ext cx="70452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Ossr1</a:t>
                  </a:r>
                </a:p>
              </p:txBody>
            </p:sp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309F080-6956-9B4E-9E2F-A9FD3BA2AA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2984435" y="2797599"/>
                <a:ext cx="3587234" cy="1109385"/>
              </a:xfrm>
              <a:prstGeom prst="rect">
                <a:avLst/>
              </a:prstGeom>
            </p:spPr>
          </p:pic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1197943-20AA-754B-A2DD-F72BBD647BDD}"/>
                  </a:ext>
                </a:extLst>
              </p:cNvPr>
              <p:cNvCxnSpPr>
                <a:cxnSpLocks/>
                <a:stCxn id="30" idx="0"/>
                <a:endCxn id="38" idx="2"/>
              </p:cNvCxnSpPr>
              <p:nvPr/>
            </p:nvCxnSpPr>
            <p:spPr>
              <a:xfrm>
                <a:off x="1282658" y="3352974"/>
                <a:ext cx="296605" cy="788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1D13761-1F1D-6F48-81E6-75B1E1EABED2}"/>
                </a:ext>
              </a:extLst>
            </p:cNvPr>
            <p:cNvCxnSpPr>
              <a:cxnSpLocks/>
            </p:cNvCxnSpPr>
            <p:nvPr/>
          </p:nvCxnSpPr>
          <p:spPr>
            <a:xfrm>
              <a:off x="7240340" y="5034355"/>
              <a:ext cx="296605" cy="788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5AE50A-9AE5-F34F-B0A9-77DA1C734A95}"/>
              </a:ext>
            </a:extLst>
          </p:cNvPr>
          <p:cNvGrpSpPr/>
          <p:nvPr/>
        </p:nvGrpSpPr>
        <p:grpSpPr>
          <a:xfrm>
            <a:off x="8386185" y="2322908"/>
            <a:ext cx="3030818" cy="4525433"/>
            <a:chOff x="1885365" y="1305508"/>
            <a:chExt cx="2880675" cy="424698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D95491-C48F-7C40-B534-9F3FEB851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791"/>
            <a:stretch/>
          </p:blipFill>
          <p:spPr>
            <a:xfrm rot="5400000">
              <a:off x="1911414" y="2697866"/>
              <a:ext cx="4246984" cy="146226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0EB164-6278-B343-917A-2894B6EEF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80634" y="2813068"/>
              <a:ext cx="3944158" cy="1534696"/>
            </a:xfrm>
            <a:prstGeom prst="rect">
              <a:avLst/>
            </a:prstGeom>
          </p:spPr>
        </p:pic>
      </p:grpSp>
      <p:pic>
        <p:nvPicPr>
          <p:cNvPr id="29" name="Picture 93">
            <a:extLst>
              <a:ext uri="{FF2B5EF4-FFF2-40B4-BE49-F238E27FC236}">
                <a16:creationId xmlns:a16="http://schemas.microsoft.com/office/drawing/2014/main" id="{7E8ECC55-6006-B44D-A8B3-C28741087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5789" y="204475"/>
            <a:ext cx="2507364" cy="238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AD3AAF0-F0A4-F24D-A1FF-1D72C9507A82}"/>
              </a:ext>
            </a:extLst>
          </p:cNvPr>
          <p:cNvSpPr txBox="1"/>
          <p:nvPr/>
        </p:nvSpPr>
        <p:spPr>
          <a:xfrm>
            <a:off x="8759419" y="2642806"/>
            <a:ext cx="95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C7D4A0-8FE2-4F46-8ACC-309535A851F7}"/>
              </a:ext>
            </a:extLst>
          </p:cNvPr>
          <p:cNvSpPr txBox="1"/>
          <p:nvPr/>
        </p:nvSpPr>
        <p:spPr>
          <a:xfrm>
            <a:off x="10413602" y="2642806"/>
            <a:ext cx="60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PEG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BE610C-E740-9F4E-9700-3CEAF14E27F4}"/>
              </a:ext>
            </a:extLst>
          </p:cNvPr>
          <p:cNvSpPr txBox="1"/>
          <p:nvPr/>
        </p:nvSpPr>
        <p:spPr>
          <a:xfrm>
            <a:off x="6711702" y="4410345"/>
            <a:ext cx="170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Drought-stress</a:t>
            </a:r>
          </a:p>
          <a:p>
            <a:pPr algn="ctr"/>
            <a:r>
              <a:rPr lang="en-US" sz="2000" dirty="0">
                <a:cs typeface="Arial" panose="020B0604020202020204" pitchFamily="34" charset="0"/>
              </a:rPr>
              <a:t>treatment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FCBC122-EF21-704C-ABA9-871D75263617}"/>
              </a:ext>
            </a:extLst>
          </p:cNvPr>
          <p:cNvCxnSpPr>
            <a:cxnSpLocks/>
          </p:cNvCxnSpPr>
          <p:nvPr/>
        </p:nvCxnSpPr>
        <p:spPr>
          <a:xfrm>
            <a:off x="6391212" y="4752823"/>
            <a:ext cx="343372" cy="92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6E0EB42-F957-7245-B2D8-56F1ECC7D367}"/>
              </a:ext>
            </a:extLst>
          </p:cNvPr>
          <p:cNvSpPr txBox="1"/>
          <p:nvPr/>
        </p:nvSpPr>
        <p:spPr>
          <a:xfrm>
            <a:off x="9206410" y="-49199"/>
            <a:ext cx="324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Michel, Plant Phys. 1983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73A2CD-166F-CE44-B331-2A6A78432400}"/>
              </a:ext>
            </a:extLst>
          </p:cNvPr>
          <p:cNvSpPr txBox="1"/>
          <p:nvPr/>
        </p:nvSpPr>
        <p:spPr>
          <a:xfrm>
            <a:off x="2564724" y="2699367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WT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91F12D-BFFA-6B44-B1A3-41EE06853011}"/>
              </a:ext>
            </a:extLst>
          </p:cNvPr>
          <p:cNvSpPr txBox="1"/>
          <p:nvPr/>
        </p:nvSpPr>
        <p:spPr>
          <a:xfrm>
            <a:off x="3690772" y="2699367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cs typeface="Arial" panose="020B0604020202020204" pitchFamily="34" charset="0"/>
              </a:rPr>
              <a:t>Ossr1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BB4B6F-9133-F041-8DEC-D0B929EAA8EF}"/>
              </a:ext>
            </a:extLst>
          </p:cNvPr>
          <p:cNvSpPr txBox="1"/>
          <p:nvPr/>
        </p:nvSpPr>
        <p:spPr>
          <a:xfrm>
            <a:off x="2947939" y="2307055"/>
            <a:ext cx="1154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Two lines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A38562F-2F66-4E44-9185-C27B7326A0C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173" y="716419"/>
            <a:ext cx="1338480" cy="62634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191EAA0-EE3E-BC47-8A63-064C232B4A07}"/>
              </a:ext>
            </a:extLst>
          </p:cNvPr>
          <p:cNvSpPr txBox="1"/>
          <p:nvPr/>
        </p:nvSpPr>
        <p:spPr>
          <a:xfrm>
            <a:off x="7203268" y="275857"/>
            <a:ext cx="2178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Polyethylene glycol</a:t>
            </a: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89BDE52E-515A-5A43-8012-A989F77F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00" y="317653"/>
            <a:ext cx="10430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RNA-seq of WT and </a:t>
            </a:r>
            <a:r>
              <a:rPr lang="en-US" altLang="en-US" sz="2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Ossr1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seedlings: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39782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>
            <a:extLst>
              <a:ext uri="{FF2B5EF4-FFF2-40B4-BE49-F238E27FC236}">
                <a16:creationId xmlns:a16="http://schemas.microsoft.com/office/drawing/2014/main" id="{B36F585D-BC59-304E-8EE8-C0E371E9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785" y="5965782"/>
            <a:ext cx="5498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F503AC7-9355-8146-ADBB-C78CE654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442" y="5965781"/>
            <a:ext cx="7045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Ossr1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550DAD-C999-F44D-B434-A1EE268E47EF}"/>
              </a:ext>
            </a:extLst>
          </p:cNvPr>
          <p:cNvGrpSpPr/>
          <p:nvPr/>
        </p:nvGrpSpPr>
        <p:grpSpPr>
          <a:xfrm>
            <a:off x="217632" y="2637194"/>
            <a:ext cx="9212517" cy="4220806"/>
            <a:chOff x="3286177" y="3248623"/>
            <a:chExt cx="7957782" cy="359546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5EDF52-A549-654B-8A2A-1519EF618677}"/>
                </a:ext>
              </a:extLst>
            </p:cNvPr>
            <p:cNvGrpSpPr/>
            <p:nvPr/>
          </p:nvGrpSpPr>
          <p:grpSpPr>
            <a:xfrm>
              <a:off x="3286177" y="3248623"/>
              <a:ext cx="7957782" cy="3595462"/>
              <a:chOff x="0" y="1558675"/>
              <a:chExt cx="7957782" cy="359546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87853B5-4795-D145-94A8-FF0C57686A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-1152288" y="2711644"/>
                <a:ext cx="3587233" cy="1282658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3EBA98E-3E18-D347-83A3-73D4702094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973435" y="2173408"/>
                <a:ext cx="3586556" cy="2374900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BACE7CC-56DE-B244-BB3C-30C5DD3FE9FF}"/>
                  </a:ext>
                </a:extLst>
              </p:cNvPr>
              <p:cNvGrpSpPr/>
              <p:nvPr/>
            </p:nvGrpSpPr>
            <p:grpSpPr>
              <a:xfrm>
                <a:off x="5368534" y="4846359"/>
                <a:ext cx="2589248" cy="307778"/>
                <a:chOff x="4018817" y="4826355"/>
                <a:chExt cx="2589248" cy="307778"/>
              </a:xfrm>
            </p:grpSpPr>
            <p:sp>
              <p:nvSpPr>
                <p:cNvPr id="36" name="Text Box 5">
                  <a:extLst>
                    <a:ext uri="{FF2B5EF4-FFF2-40B4-BE49-F238E27FC236}">
                      <a16:creationId xmlns:a16="http://schemas.microsoft.com/office/drawing/2014/main" id="{4900CB41-3A17-0D46-8A4D-00C45E80D1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8817" y="4826356"/>
                  <a:ext cx="54983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WT</a:t>
                  </a:r>
                </a:p>
              </p:txBody>
            </p:sp>
            <p:sp>
              <p:nvSpPr>
                <p:cNvPr id="37" name="Text Box 5">
                  <a:extLst>
                    <a:ext uri="{FF2B5EF4-FFF2-40B4-BE49-F238E27FC236}">
                      <a16:creationId xmlns:a16="http://schemas.microsoft.com/office/drawing/2014/main" id="{92B9F73B-55C4-3941-A5D1-8CEAAAA11B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03537" y="4826355"/>
                  <a:ext cx="70452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Ossr1</a:t>
                  </a:r>
                </a:p>
              </p:txBody>
            </p:sp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309F080-6956-9B4E-9E2F-A9FD3BA2AA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2984435" y="2797599"/>
                <a:ext cx="3587234" cy="1109385"/>
              </a:xfrm>
              <a:prstGeom prst="rect">
                <a:avLst/>
              </a:prstGeom>
            </p:spPr>
          </p:pic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1197943-20AA-754B-A2DD-F72BBD647BDD}"/>
                  </a:ext>
                </a:extLst>
              </p:cNvPr>
              <p:cNvCxnSpPr>
                <a:cxnSpLocks/>
                <a:stCxn id="30" idx="0"/>
                <a:endCxn id="38" idx="2"/>
              </p:cNvCxnSpPr>
              <p:nvPr/>
            </p:nvCxnSpPr>
            <p:spPr>
              <a:xfrm>
                <a:off x="1282658" y="3352974"/>
                <a:ext cx="296605" cy="788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1D13761-1F1D-6F48-81E6-75B1E1EABED2}"/>
                </a:ext>
              </a:extLst>
            </p:cNvPr>
            <p:cNvCxnSpPr>
              <a:cxnSpLocks/>
            </p:cNvCxnSpPr>
            <p:nvPr/>
          </p:nvCxnSpPr>
          <p:spPr>
            <a:xfrm>
              <a:off x="7240340" y="5034355"/>
              <a:ext cx="296605" cy="788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5AE50A-9AE5-F34F-B0A9-77DA1C734A95}"/>
              </a:ext>
            </a:extLst>
          </p:cNvPr>
          <p:cNvGrpSpPr/>
          <p:nvPr/>
        </p:nvGrpSpPr>
        <p:grpSpPr>
          <a:xfrm>
            <a:off x="8386185" y="2322908"/>
            <a:ext cx="3030818" cy="4525433"/>
            <a:chOff x="1885365" y="1305508"/>
            <a:chExt cx="2880675" cy="424698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D95491-C48F-7C40-B534-9F3FEB851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791"/>
            <a:stretch/>
          </p:blipFill>
          <p:spPr>
            <a:xfrm rot="5400000">
              <a:off x="1911414" y="2697866"/>
              <a:ext cx="4246984" cy="146226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0EB164-6278-B343-917A-2894B6EEF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80634" y="2813068"/>
              <a:ext cx="3944158" cy="1534696"/>
            </a:xfrm>
            <a:prstGeom prst="rect">
              <a:avLst/>
            </a:prstGeom>
          </p:spPr>
        </p:pic>
      </p:grpSp>
      <p:pic>
        <p:nvPicPr>
          <p:cNvPr id="29" name="Picture 93">
            <a:extLst>
              <a:ext uri="{FF2B5EF4-FFF2-40B4-BE49-F238E27FC236}">
                <a16:creationId xmlns:a16="http://schemas.microsoft.com/office/drawing/2014/main" id="{7E8ECC55-6006-B44D-A8B3-C28741087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5789" y="204475"/>
            <a:ext cx="2507364" cy="238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FCBC122-EF21-704C-ABA9-871D75263617}"/>
              </a:ext>
            </a:extLst>
          </p:cNvPr>
          <p:cNvCxnSpPr>
            <a:cxnSpLocks/>
          </p:cNvCxnSpPr>
          <p:nvPr/>
        </p:nvCxnSpPr>
        <p:spPr>
          <a:xfrm>
            <a:off x="6391212" y="4752823"/>
            <a:ext cx="343372" cy="92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EBF90A-3CDF-7E47-A4E7-9BE910799D02}"/>
              </a:ext>
            </a:extLst>
          </p:cNvPr>
          <p:cNvCxnSpPr/>
          <p:nvPr/>
        </p:nvCxnSpPr>
        <p:spPr>
          <a:xfrm flipV="1">
            <a:off x="11797259" y="2023672"/>
            <a:ext cx="0" cy="2992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5695EA-DB94-1340-AB8E-055C341DC149}"/>
              </a:ext>
            </a:extLst>
          </p:cNvPr>
          <p:cNvCxnSpPr>
            <a:cxnSpLocks/>
          </p:cNvCxnSpPr>
          <p:nvPr/>
        </p:nvCxnSpPr>
        <p:spPr>
          <a:xfrm>
            <a:off x="9788577" y="2023672"/>
            <a:ext cx="202367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7EA3C0C-5EFE-504D-90D1-B901C52C913E}"/>
              </a:ext>
            </a:extLst>
          </p:cNvPr>
          <p:cNvSpPr txBox="1"/>
          <p:nvPr/>
        </p:nvSpPr>
        <p:spPr>
          <a:xfrm>
            <a:off x="8759419" y="2642806"/>
            <a:ext cx="95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675E36-C600-7746-B502-7F19899359F5}"/>
              </a:ext>
            </a:extLst>
          </p:cNvPr>
          <p:cNvSpPr txBox="1"/>
          <p:nvPr/>
        </p:nvSpPr>
        <p:spPr>
          <a:xfrm>
            <a:off x="10413602" y="2642806"/>
            <a:ext cx="601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PEG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45C2FA-5A79-3B4B-BCFB-20EADE3D4B71}"/>
              </a:ext>
            </a:extLst>
          </p:cNvPr>
          <p:cNvSpPr txBox="1"/>
          <p:nvPr/>
        </p:nvSpPr>
        <p:spPr>
          <a:xfrm>
            <a:off x="6711702" y="4410345"/>
            <a:ext cx="170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Drought-stress</a:t>
            </a:r>
          </a:p>
          <a:p>
            <a:pPr algn="ctr"/>
            <a:r>
              <a:rPr lang="en-US" sz="2000" dirty="0"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D4C600-0041-D848-B6E2-926A70C4FCE6}"/>
              </a:ext>
            </a:extLst>
          </p:cNvPr>
          <p:cNvSpPr txBox="1"/>
          <p:nvPr/>
        </p:nvSpPr>
        <p:spPr>
          <a:xfrm>
            <a:off x="9206410" y="-49199"/>
            <a:ext cx="324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Michel, Plant Phys. 1983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D9F2FB6-08F9-AC4A-B969-3C9107F2C4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173" y="716419"/>
            <a:ext cx="1338480" cy="62634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502A6C8-E532-A548-9F1A-49A4040FC164}"/>
              </a:ext>
            </a:extLst>
          </p:cNvPr>
          <p:cNvSpPr txBox="1"/>
          <p:nvPr/>
        </p:nvSpPr>
        <p:spPr>
          <a:xfrm>
            <a:off x="2564724" y="2699367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WT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F602A7-5ACE-1D4F-9511-E5A74AD7A6D7}"/>
              </a:ext>
            </a:extLst>
          </p:cNvPr>
          <p:cNvSpPr txBox="1"/>
          <p:nvPr/>
        </p:nvSpPr>
        <p:spPr>
          <a:xfrm>
            <a:off x="3690772" y="2699367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cs typeface="Arial" panose="020B0604020202020204" pitchFamily="34" charset="0"/>
              </a:rPr>
              <a:t>Ossr1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F1F4BF-C3FB-854C-92F3-222D815C4532}"/>
              </a:ext>
            </a:extLst>
          </p:cNvPr>
          <p:cNvSpPr txBox="1"/>
          <p:nvPr/>
        </p:nvSpPr>
        <p:spPr>
          <a:xfrm>
            <a:off x="2947939" y="2307055"/>
            <a:ext cx="1154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Two lines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01D0A0-04A7-D94C-85B5-86DCCA464FB2}"/>
              </a:ext>
            </a:extLst>
          </p:cNvPr>
          <p:cNvSpPr txBox="1"/>
          <p:nvPr/>
        </p:nvSpPr>
        <p:spPr>
          <a:xfrm>
            <a:off x="7203268" y="275857"/>
            <a:ext cx="2178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Polyethylene glycol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4B6A89-85F4-D144-AA26-50A088B8E657}"/>
              </a:ext>
            </a:extLst>
          </p:cNvPr>
          <p:cNvSpPr txBox="1"/>
          <p:nvPr/>
        </p:nvSpPr>
        <p:spPr>
          <a:xfrm>
            <a:off x="6962373" y="1802689"/>
            <a:ext cx="266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40% PEG 8000 = -18 bar</a:t>
            </a:r>
          </a:p>
        </p:txBody>
      </p:sp>
      <p:sp>
        <p:nvSpPr>
          <p:cNvPr id="58" name="Text Box 5">
            <a:extLst>
              <a:ext uri="{FF2B5EF4-FFF2-40B4-BE49-F238E27FC236}">
                <a16:creationId xmlns:a16="http://schemas.microsoft.com/office/drawing/2014/main" id="{F49BE84D-FF2C-7D40-B035-C2BBD1329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00" y="317653"/>
            <a:ext cx="10430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RNA-seq of WT and </a:t>
            </a:r>
            <a:r>
              <a:rPr lang="en-US" altLang="en-US" sz="2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Ossr1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seedlings: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15392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37A0C6-A169-AC4C-92F1-66CC15ED6A24}"/>
              </a:ext>
            </a:extLst>
          </p:cNvPr>
          <p:cNvGrpSpPr/>
          <p:nvPr/>
        </p:nvGrpSpPr>
        <p:grpSpPr>
          <a:xfrm>
            <a:off x="420942" y="1056172"/>
            <a:ext cx="11350116" cy="5715071"/>
            <a:chOff x="598734" y="923758"/>
            <a:chExt cx="11350116" cy="5715071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BC95E3F4-80D0-9B41-B8F6-2C95CFE038C0}"/>
                </a:ext>
              </a:extLst>
            </p:cNvPr>
            <p:cNvSpPr/>
            <p:nvPr/>
          </p:nvSpPr>
          <p:spPr>
            <a:xfrm>
              <a:off x="607786" y="3747061"/>
              <a:ext cx="11341064" cy="95880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2BFA0EF-4D81-1C4B-933B-A4AA9E0B1432}"/>
                </a:ext>
              </a:extLst>
            </p:cNvPr>
            <p:cNvSpPr/>
            <p:nvPr/>
          </p:nvSpPr>
          <p:spPr>
            <a:xfrm>
              <a:off x="603970" y="4702016"/>
              <a:ext cx="11335828" cy="958805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4DB53519-2A00-574D-AB78-E7932BB7AC8F}"/>
                </a:ext>
              </a:extLst>
            </p:cNvPr>
            <p:cNvSpPr/>
            <p:nvPr/>
          </p:nvSpPr>
          <p:spPr>
            <a:xfrm>
              <a:off x="598734" y="2794367"/>
              <a:ext cx="11341064" cy="95880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98CFE88E-7D18-9949-ABDB-19F3BC4A06FA}"/>
                </a:ext>
              </a:extLst>
            </p:cNvPr>
            <p:cNvSpPr/>
            <p:nvPr/>
          </p:nvSpPr>
          <p:spPr>
            <a:xfrm>
              <a:off x="598735" y="1846447"/>
              <a:ext cx="11341064" cy="9524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8249703-8D4A-C64D-B0A1-5A945F481A35}"/>
                </a:ext>
              </a:extLst>
            </p:cNvPr>
            <p:cNvSpPr/>
            <p:nvPr/>
          </p:nvSpPr>
          <p:spPr>
            <a:xfrm>
              <a:off x="598736" y="923758"/>
              <a:ext cx="11341064" cy="9304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21D5CB-E88C-E240-A025-7749BADE5490}"/>
                </a:ext>
              </a:extLst>
            </p:cNvPr>
            <p:cNvSpPr txBox="1"/>
            <p:nvPr/>
          </p:nvSpPr>
          <p:spPr>
            <a:xfrm>
              <a:off x="8543499" y="1217455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cs typeface="Times New Roman" panose="02020603050405020304" pitchFamily="18" charset="0"/>
                </a:rPr>
                <a:t>55 </a:t>
              </a:r>
              <a:r>
                <a:rPr lang="en-US" sz="1600" i="1" dirty="0">
                  <a:cs typeface="Times New Roman" panose="02020603050405020304" pitchFamily="18" charset="0"/>
                </a:rPr>
                <a:t>Ossr1 </a:t>
              </a:r>
              <a:r>
                <a:rPr lang="en-US" sz="1600" dirty="0">
                  <a:cs typeface="Times New Roman" panose="02020603050405020304" pitchFamily="18" charset="0"/>
                </a:rPr>
                <a:t>seeds</a:t>
              </a:r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5F73AF2-E3EE-6747-91D3-48B467EB5B0F}"/>
                </a:ext>
              </a:extLst>
            </p:cNvPr>
            <p:cNvGrpSpPr/>
            <p:nvPr/>
          </p:nvGrpSpPr>
          <p:grpSpPr>
            <a:xfrm>
              <a:off x="697033" y="1133160"/>
              <a:ext cx="11213192" cy="4341198"/>
              <a:chOff x="697033" y="1133160"/>
              <a:chExt cx="11213192" cy="4341198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C86F6ACA-229D-6648-9841-4560E760FB72}"/>
                  </a:ext>
                </a:extLst>
              </p:cNvPr>
              <p:cNvGrpSpPr/>
              <p:nvPr/>
            </p:nvGrpSpPr>
            <p:grpSpPr>
              <a:xfrm>
                <a:off x="697033" y="1133160"/>
                <a:ext cx="5562199" cy="4341198"/>
                <a:chOff x="4141678" y="981073"/>
                <a:chExt cx="5562199" cy="4341198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D20F4F4-1522-1945-82DA-8D684837307B}"/>
                    </a:ext>
                  </a:extLst>
                </p:cNvPr>
                <p:cNvSpPr txBox="1"/>
                <p:nvPr/>
              </p:nvSpPr>
              <p:spPr>
                <a:xfrm>
                  <a:off x="6273564" y="981073"/>
                  <a:ext cx="124104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55 WT seeds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1ADCF21-4D92-6045-B6F7-4CDF1A463F36}"/>
                    </a:ext>
                  </a:extLst>
                </p:cNvPr>
                <p:cNvSpPr txBox="1"/>
                <p:nvPr/>
              </p:nvSpPr>
              <p:spPr>
                <a:xfrm>
                  <a:off x="6317034" y="2340766"/>
                  <a:ext cx="120898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48 seedlings</a:t>
                  </a:r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7A6F720D-9D9E-D944-A3AB-8317AF392BFC}"/>
                    </a:ext>
                  </a:extLst>
                </p:cNvPr>
                <p:cNvCxnSpPr>
                  <a:cxnSpLocks/>
                  <a:stCxn id="5" idx="2"/>
                  <a:endCxn id="9" idx="0"/>
                </p:cNvCxnSpPr>
                <p:nvPr/>
              </p:nvCxnSpPr>
              <p:spPr>
                <a:xfrm>
                  <a:off x="6894087" y="1319627"/>
                  <a:ext cx="27440" cy="1021139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0C1F8A79-517D-9941-8FB5-21B09C951C86}"/>
                    </a:ext>
                  </a:extLst>
                </p:cNvPr>
                <p:cNvSpPr/>
                <p:nvPr/>
              </p:nvSpPr>
              <p:spPr>
                <a:xfrm rot="10800000">
                  <a:off x="6912025" y="1276194"/>
                  <a:ext cx="914400" cy="914400"/>
                </a:xfrm>
                <a:prstGeom prst="arc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4DAEF56-0497-0D46-8510-A78E8461B316}"/>
                    </a:ext>
                  </a:extLst>
                </p:cNvPr>
                <p:cNvSpPr txBox="1"/>
                <p:nvPr/>
              </p:nvSpPr>
              <p:spPr>
                <a:xfrm>
                  <a:off x="7275360" y="2020918"/>
                  <a:ext cx="113871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7 discarded</a:t>
                  </a:r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CAB933D7-48EB-9145-8BAA-74B96F68FA0E}"/>
                    </a:ext>
                  </a:extLst>
                </p:cNvPr>
                <p:cNvCxnSpPr>
                  <a:cxnSpLocks/>
                  <a:stCxn id="9" idx="2"/>
                  <a:endCxn id="27" idx="0"/>
                </p:cNvCxnSpPr>
                <p:nvPr/>
              </p:nvCxnSpPr>
              <p:spPr>
                <a:xfrm flipH="1">
                  <a:off x="5619017" y="2679320"/>
                  <a:ext cx="1302510" cy="63118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414635F8-0FFE-2645-B95F-B2FC1B0CB1EA}"/>
                    </a:ext>
                  </a:extLst>
                </p:cNvPr>
                <p:cNvCxnSpPr>
                  <a:cxnSpLocks/>
                  <a:stCxn id="9" idx="2"/>
                  <a:endCxn id="28" idx="0"/>
                </p:cNvCxnSpPr>
                <p:nvPr/>
              </p:nvCxnSpPr>
              <p:spPr>
                <a:xfrm>
                  <a:off x="6921527" y="2679320"/>
                  <a:ext cx="1375416" cy="617592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7803F7C-62AC-4E44-A87A-477BE3F18787}"/>
                    </a:ext>
                  </a:extLst>
                </p:cNvPr>
                <p:cNvSpPr txBox="1"/>
                <p:nvPr/>
              </p:nvSpPr>
              <p:spPr>
                <a:xfrm>
                  <a:off x="5059844" y="3310503"/>
                  <a:ext cx="11183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24 treated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BEF4B55-0849-0A46-A7D0-3A4B667F6D5A}"/>
                    </a:ext>
                  </a:extLst>
                </p:cNvPr>
                <p:cNvSpPr txBox="1"/>
                <p:nvPr/>
              </p:nvSpPr>
              <p:spPr>
                <a:xfrm>
                  <a:off x="7780904" y="3296912"/>
                  <a:ext cx="10320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24 control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55A4C787-CB24-E44F-BA53-5447D4E2205A}"/>
                    </a:ext>
                  </a:extLst>
                </p:cNvPr>
                <p:cNvCxnSpPr>
                  <a:cxnSpLocks/>
                  <a:endCxn id="36" idx="0"/>
                </p:cNvCxnSpPr>
                <p:nvPr/>
              </p:nvCxnSpPr>
              <p:spPr>
                <a:xfrm flipH="1">
                  <a:off x="4763515" y="3650202"/>
                  <a:ext cx="686765" cy="60810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82411DDF-D217-C34A-B85B-E86F745F794D}"/>
                    </a:ext>
                  </a:extLst>
                </p:cNvPr>
                <p:cNvCxnSpPr>
                  <a:cxnSpLocks/>
                  <a:endCxn id="37" idx="0"/>
                </p:cNvCxnSpPr>
                <p:nvPr/>
              </p:nvCxnSpPr>
              <p:spPr>
                <a:xfrm>
                  <a:off x="5450279" y="3650202"/>
                  <a:ext cx="604844" cy="60810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A5FC19D-FF29-8846-A66B-00E7A8D05633}"/>
                    </a:ext>
                  </a:extLst>
                </p:cNvPr>
                <p:cNvSpPr txBox="1"/>
                <p:nvPr/>
              </p:nvSpPr>
              <p:spPr>
                <a:xfrm>
                  <a:off x="4347375" y="4258310"/>
                  <a:ext cx="8322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12 - 1hr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A080055-5C51-0F4C-9076-1F82C63EE664}"/>
                    </a:ext>
                  </a:extLst>
                </p:cNvPr>
                <p:cNvSpPr txBox="1"/>
                <p:nvPr/>
              </p:nvSpPr>
              <p:spPr>
                <a:xfrm>
                  <a:off x="5638983" y="4258310"/>
                  <a:ext cx="8322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12 - 3hr</a:t>
                  </a: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D4BA249B-5A78-2048-8FCF-A61A52FFA0F5}"/>
                    </a:ext>
                  </a:extLst>
                </p:cNvPr>
                <p:cNvGrpSpPr/>
                <p:nvPr/>
              </p:nvGrpSpPr>
              <p:grpSpPr>
                <a:xfrm>
                  <a:off x="5449440" y="4630554"/>
                  <a:ext cx="1308281" cy="670311"/>
                  <a:chOff x="4467300" y="4595798"/>
                  <a:chExt cx="1308281" cy="670311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3E6EA67E-51B6-174F-B9F3-79974B51C4FC}"/>
                      </a:ext>
                    </a:extLst>
                  </p:cNvPr>
                  <p:cNvCxnSpPr/>
                  <p:nvPr/>
                </p:nvCxnSpPr>
                <p:spPr>
                  <a:xfrm>
                    <a:off x="5101210" y="4595798"/>
                    <a:ext cx="0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DEC74424-B1FA-0C4C-8726-BF8A8456E8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80586" y="4796230"/>
                    <a:ext cx="1041248" cy="80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57E12833-2B4A-B94D-ABAF-0F03C3F6DAD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63500" y="4763881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9A436B82-6E4A-D642-99E3-C0171681D39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37902" y="4784066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4449C79B-6B49-F048-8515-F7298FA9270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596444" y="4780189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1844FD23-4055-664C-AF3E-2023B50280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21833" y="4764145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6B487B1C-4A2C-8946-95BF-DDF16116FBB3}"/>
                      </a:ext>
                    </a:extLst>
                  </p:cNvPr>
                  <p:cNvSpPr txBox="1"/>
                  <p:nvPr/>
                </p:nvSpPr>
                <p:spPr>
                  <a:xfrm>
                    <a:off x="4467300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DEB5512F-1810-CE44-9B21-88D5828D9C6D}"/>
                      </a:ext>
                    </a:extLst>
                  </p:cNvPr>
                  <p:cNvSpPr txBox="1"/>
                  <p:nvPr/>
                </p:nvSpPr>
                <p:spPr>
                  <a:xfrm>
                    <a:off x="4793571" y="4927555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004CA0CF-66CC-5647-A90D-68AFF7A67B55}"/>
                      </a:ext>
                    </a:extLst>
                  </p:cNvPr>
                  <p:cNvSpPr txBox="1"/>
                  <p:nvPr/>
                </p:nvSpPr>
                <p:spPr>
                  <a:xfrm>
                    <a:off x="512350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138C24CF-E4A4-5143-87B7-A0E98BC7118E}"/>
                      </a:ext>
                    </a:extLst>
                  </p:cNvPr>
                  <p:cNvSpPr txBox="1"/>
                  <p:nvPr/>
                </p:nvSpPr>
                <p:spPr>
                  <a:xfrm>
                    <a:off x="548671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C37A7FD3-83D9-6F48-9A4D-CD886086DB9B}"/>
                    </a:ext>
                  </a:extLst>
                </p:cNvPr>
                <p:cNvGrpSpPr/>
                <p:nvPr/>
              </p:nvGrpSpPr>
              <p:grpSpPr>
                <a:xfrm>
                  <a:off x="4141678" y="4651960"/>
                  <a:ext cx="1308281" cy="670311"/>
                  <a:chOff x="4467300" y="4595798"/>
                  <a:chExt cx="1308281" cy="670311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0AB19B6F-36EE-5A46-B0F4-A164722518B2}"/>
                      </a:ext>
                    </a:extLst>
                  </p:cNvPr>
                  <p:cNvCxnSpPr/>
                  <p:nvPr/>
                </p:nvCxnSpPr>
                <p:spPr>
                  <a:xfrm>
                    <a:off x="5101210" y="4595798"/>
                    <a:ext cx="0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59F9CEA-EA1B-054A-BF21-47C6C5F0DD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80586" y="4796230"/>
                    <a:ext cx="1041248" cy="80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68C69BFD-2723-2C48-8DF2-BDD50735FB7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63500" y="4777736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27F6D3EE-5A0B-1046-AD60-868970197FE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37902" y="4784066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FBD0B256-89F6-D444-B80C-99F72F9DC0F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596444" y="4780189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F37ADE00-68E8-5942-9105-B5EEEE271C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21833" y="4778000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42ACF15E-7066-AC49-8221-DF76B71321B0}"/>
                      </a:ext>
                    </a:extLst>
                  </p:cNvPr>
                  <p:cNvSpPr txBox="1"/>
                  <p:nvPr/>
                </p:nvSpPr>
                <p:spPr>
                  <a:xfrm>
                    <a:off x="4467300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B7E19712-40CA-DC4A-8B99-59A549C316F4}"/>
                      </a:ext>
                    </a:extLst>
                  </p:cNvPr>
                  <p:cNvSpPr txBox="1"/>
                  <p:nvPr/>
                </p:nvSpPr>
                <p:spPr>
                  <a:xfrm>
                    <a:off x="4793571" y="4927555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75C1C8B7-D3EB-0840-BED2-24241EF1A258}"/>
                      </a:ext>
                    </a:extLst>
                  </p:cNvPr>
                  <p:cNvSpPr txBox="1"/>
                  <p:nvPr/>
                </p:nvSpPr>
                <p:spPr>
                  <a:xfrm>
                    <a:off x="512350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A0D152BB-328E-5445-9861-E19EE630FF1C}"/>
                      </a:ext>
                    </a:extLst>
                  </p:cNvPr>
                  <p:cNvSpPr txBox="1"/>
                  <p:nvPr/>
                </p:nvSpPr>
                <p:spPr>
                  <a:xfrm>
                    <a:off x="548671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2D792C33-3854-6749-9926-159B8F275CA0}"/>
                    </a:ext>
                  </a:extLst>
                </p:cNvPr>
                <p:cNvCxnSpPr>
                  <a:cxnSpLocks/>
                  <a:stCxn id="28" idx="2"/>
                  <a:endCxn id="107" idx="0"/>
                </p:cNvCxnSpPr>
                <p:nvPr/>
              </p:nvCxnSpPr>
              <p:spPr>
                <a:xfrm flipH="1">
                  <a:off x="7709671" y="3635466"/>
                  <a:ext cx="587272" cy="622844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B276DA2F-1644-1949-A407-F6E3645CEBA6}"/>
                    </a:ext>
                  </a:extLst>
                </p:cNvPr>
                <p:cNvCxnSpPr>
                  <a:cxnSpLocks/>
                  <a:stCxn id="28" idx="2"/>
                  <a:endCxn id="108" idx="0"/>
                </p:cNvCxnSpPr>
                <p:nvPr/>
              </p:nvCxnSpPr>
              <p:spPr>
                <a:xfrm>
                  <a:off x="8296943" y="3635466"/>
                  <a:ext cx="704336" cy="622844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B8BE2E2-EE50-2F41-A9D6-6363DB1BF846}"/>
                    </a:ext>
                  </a:extLst>
                </p:cNvPr>
                <p:cNvSpPr txBox="1"/>
                <p:nvPr/>
              </p:nvSpPr>
              <p:spPr>
                <a:xfrm>
                  <a:off x="7293531" y="4258310"/>
                  <a:ext cx="8322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12 - 1hr</a:t>
                  </a: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56EBE8CF-0B14-B342-8B80-AAEF856FBFCD}"/>
                    </a:ext>
                  </a:extLst>
                </p:cNvPr>
                <p:cNvSpPr txBox="1"/>
                <p:nvPr/>
              </p:nvSpPr>
              <p:spPr>
                <a:xfrm>
                  <a:off x="8585139" y="4258310"/>
                  <a:ext cx="8322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12 - 3hr</a:t>
                  </a:r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C6FC63BD-7F1F-DC43-B086-0A38A80D8268}"/>
                    </a:ext>
                  </a:extLst>
                </p:cNvPr>
                <p:cNvGrpSpPr/>
                <p:nvPr/>
              </p:nvGrpSpPr>
              <p:grpSpPr>
                <a:xfrm>
                  <a:off x="8395596" y="4600009"/>
                  <a:ext cx="1308281" cy="659124"/>
                  <a:chOff x="4467300" y="4595798"/>
                  <a:chExt cx="1308281" cy="659124"/>
                </a:xfrm>
              </p:grpSpPr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74A777A6-0603-8B4C-B777-1059FF43591E}"/>
                      </a:ext>
                    </a:extLst>
                  </p:cNvPr>
                  <p:cNvCxnSpPr/>
                  <p:nvPr/>
                </p:nvCxnSpPr>
                <p:spPr>
                  <a:xfrm>
                    <a:off x="5101210" y="4595798"/>
                    <a:ext cx="0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F86E2E0E-967F-D541-8617-C26F57D5C3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80586" y="4796230"/>
                    <a:ext cx="1041248" cy="80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A7059073-D3E1-0C4A-B30C-15EE9F670BA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63500" y="4773025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0F061DDA-8AF1-CC4C-9AC4-510AC850E09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37902" y="4784066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908CB1B5-534E-D940-93AE-68A6E989A01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596444" y="4780189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174D3705-2EC9-574F-87B4-C85F6BD61F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09133" y="4773289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DB20329F-41C7-FA4B-A475-2A574CE2949A}"/>
                      </a:ext>
                    </a:extLst>
                  </p:cNvPr>
                  <p:cNvSpPr txBox="1"/>
                  <p:nvPr/>
                </p:nvSpPr>
                <p:spPr>
                  <a:xfrm>
                    <a:off x="4467300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D2080D75-999E-B44E-9C12-76047E4B024B}"/>
                      </a:ext>
                    </a:extLst>
                  </p:cNvPr>
                  <p:cNvSpPr txBox="1"/>
                  <p:nvPr/>
                </p:nvSpPr>
                <p:spPr>
                  <a:xfrm>
                    <a:off x="4793571" y="4911513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BDF5941F-51ED-F640-A303-0AAE8360837F}"/>
                      </a:ext>
                    </a:extLst>
                  </p:cNvPr>
                  <p:cNvSpPr txBox="1"/>
                  <p:nvPr/>
                </p:nvSpPr>
                <p:spPr>
                  <a:xfrm>
                    <a:off x="512350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E8B0B2EA-0367-0141-9DD0-C17FF790E062}"/>
                      </a:ext>
                    </a:extLst>
                  </p:cNvPr>
                  <p:cNvSpPr txBox="1"/>
                  <p:nvPr/>
                </p:nvSpPr>
                <p:spPr>
                  <a:xfrm>
                    <a:off x="548671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2F59357D-FA89-2D4D-9794-62BE72771B5D}"/>
                    </a:ext>
                  </a:extLst>
                </p:cNvPr>
                <p:cNvGrpSpPr/>
                <p:nvPr/>
              </p:nvGrpSpPr>
              <p:grpSpPr>
                <a:xfrm>
                  <a:off x="7087834" y="4621415"/>
                  <a:ext cx="1308281" cy="670311"/>
                  <a:chOff x="4467300" y="4595798"/>
                  <a:chExt cx="1308281" cy="670311"/>
                </a:xfrm>
              </p:grpSpPr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9095375F-760F-AF4D-8C58-B019848BB639}"/>
                      </a:ext>
                    </a:extLst>
                  </p:cNvPr>
                  <p:cNvCxnSpPr/>
                  <p:nvPr/>
                </p:nvCxnSpPr>
                <p:spPr>
                  <a:xfrm>
                    <a:off x="5101210" y="4595798"/>
                    <a:ext cx="0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592F1235-8C20-3A47-8189-5FE925703E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80586" y="4796230"/>
                    <a:ext cx="1041248" cy="80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12E8E523-0AD0-3B4F-ACC1-8254CCD279B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63500" y="4763881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F4ABEE65-6B43-8341-BACD-1BB3F16EC7A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37902" y="4784066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F8F5BD57-A221-E94B-9500-FDBE046908D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596444" y="4780189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35CB0914-9B00-C84A-B193-D8212DA29C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21833" y="4764145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0BB10585-4328-B74A-8C0F-71CD6966AA9C}"/>
                      </a:ext>
                    </a:extLst>
                  </p:cNvPr>
                  <p:cNvSpPr txBox="1"/>
                  <p:nvPr/>
                </p:nvSpPr>
                <p:spPr>
                  <a:xfrm>
                    <a:off x="4467300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C208EC75-D818-AB42-82F2-8A0F2FB465B4}"/>
                      </a:ext>
                    </a:extLst>
                  </p:cNvPr>
                  <p:cNvSpPr txBox="1"/>
                  <p:nvPr/>
                </p:nvSpPr>
                <p:spPr>
                  <a:xfrm>
                    <a:off x="4793571" y="4927555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57D4CFDC-32DE-2A4D-BE9B-8A80C42843FE}"/>
                      </a:ext>
                    </a:extLst>
                  </p:cNvPr>
                  <p:cNvSpPr txBox="1"/>
                  <p:nvPr/>
                </p:nvSpPr>
                <p:spPr>
                  <a:xfrm>
                    <a:off x="512350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30" name="TextBox 129">
                    <a:extLst>
                      <a:ext uri="{FF2B5EF4-FFF2-40B4-BE49-F238E27FC236}">
                        <a16:creationId xmlns:a16="http://schemas.microsoft.com/office/drawing/2014/main" id="{93B94E5C-6D2B-8B4B-97CF-FA7BC5CC609E}"/>
                      </a:ext>
                    </a:extLst>
                  </p:cNvPr>
                  <p:cNvSpPr txBox="1"/>
                  <p:nvPr/>
                </p:nvSpPr>
                <p:spPr>
                  <a:xfrm>
                    <a:off x="548671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D37559B6-EE25-1645-99D4-07A954F1D1DC}"/>
                  </a:ext>
                </a:extLst>
              </p:cNvPr>
              <p:cNvGrpSpPr/>
              <p:nvPr/>
            </p:nvGrpSpPr>
            <p:grpSpPr>
              <a:xfrm>
                <a:off x="6348026" y="1411380"/>
                <a:ext cx="5562199" cy="4034890"/>
                <a:chOff x="4141678" y="1276194"/>
                <a:chExt cx="5562199" cy="4034890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6A7878FA-A7F4-E54F-8E18-49FA57CFDE73}"/>
                    </a:ext>
                  </a:extLst>
                </p:cNvPr>
                <p:cNvSpPr txBox="1"/>
                <p:nvPr/>
              </p:nvSpPr>
              <p:spPr>
                <a:xfrm>
                  <a:off x="6429601" y="2327133"/>
                  <a:ext cx="120898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48 seedlings</a:t>
                  </a:r>
                </a:p>
              </p:txBody>
            </p:sp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F7C383C0-23BF-BF45-AD93-AD3B77E30810}"/>
                    </a:ext>
                  </a:extLst>
                </p:cNvPr>
                <p:cNvCxnSpPr>
                  <a:cxnSpLocks/>
                  <a:stCxn id="6" idx="2"/>
                  <a:endCxn id="134" idx="0"/>
                </p:cNvCxnSpPr>
                <p:nvPr/>
              </p:nvCxnSpPr>
              <p:spPr>
                <a:xfrm flipH="1">
                  <a:off x="7034094" y="1420823"/>
                  <a:ext cx="17355" cy="90631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Arc 137">
                  <a:extLst>
                    <a:ext uri="{FF2B5EF4-FFF2-40B4-BE49-F238E27FC236}">
                      <a16:creationId xmlns:a16="http://schemas.microsoft.com/office/drawing/2014/main" id="{1E05DFF9-5AFE-E74C-996F-C3FC33F1D398}"/>
                    </a:ext>
                  </a:extLst>
                </p:cNvPr>
                <p:cNvSpPr/>
                <p:nvPr/>
              </p:nvSpPr>
              <p:spPr>
                <a:xfrm rot="10800000">
                  <a:off x="7046935" y="1276194"/>
                  <a:ext cx="914400" cy="914400"/>
                </a:xfrm>
                <a:prstGeom prst="arc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BF1A1356-09C4-004F-8EB3-4409DEAFF147}"/>
                    </a:ext>
                  </a:extLst>
                </p:cNvPr>
                <p:cNvSpPr txBox="1"/>
                <p:nvPr/>
              </p:nvSpPr>
              <p:spPr>
                <a:xfrm>
                  <a:off x="7421855" y="2020918"/>
                  <a:ext cx="113871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7 discarded</a:t>
                  </a:r>
                </a:p>
              </p:txBody>
            </p: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02582CEC-60A0-3545-AB12-EE9BE6D456B9}"/>
                    </a:ext>
                  </a:extLst>
                </p:cNvPr>
                <p:cNvCxnSpPr>
                  <a:cxnSpLocks/>
                  <a:stCxn id="134" idx="2"/>
                  <a:endCxn id="142" idx="0"/>
                </p:cNvCxnSpPr>
                <p:nvPr/>
              </p:nvCxnSpPr>
              <p:spPr>
                <a:xfrm flipH="1">
                  <a:off x="5429790" y="2665687"/>
                  <a:ext cx="1604304" cy="662147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>
                  <a:extLst>
                    <a:ext uri="{FF2B5EF4-FFF2-40B4-BE49-F238E27FC236}">
                      <a16:creationId xmlns:a16="http://schemas.microsoft.com/office/drawing/2014/main" id="{77965F24-0778-884E-92AB-DDC5D869B79D}"/>
                    </a:ext>
                  </a:extLst>
                </p:cNvPr>
                <p:cNvCxnSpPr>
                  <a:cxnSpLocks/>
                  <a:stCxn id="134" idx="2"/>
                  <a:endCxn id="143" idx="0"/>
                </p:cNvCxnSpPr>
                <p:nvPr/>
              </p:nvCxnSpPr>
              <p:spPr>
                <a:xfrm>
                  <a:off x="7034094" y="2665687"/>
                  <a:ext cx="1379986" cy="631225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6A2FC43-7F81-CE4C-84D0-FB82C350A22A}"/>
                    </a:ext>
                  </a:extLst>
                </p:cNvPr>
                <p:cNvSpPr txBox="1"/>
                <p:nvPr/>
              </p:nvSpPr>
              <p:spPr>
                <a:xfrm>
                  <a:off x="4881768" y="3327834"/>
                  <a:ext cx="109604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24 treated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8350A4E-A0BF-904C-845B-1F1A5EF4F4E8}"/>
                    </a:ext>
                  </a:extLst>
                </p:cNvPr>
                <p:cNvSpPr txBox="1"/>
                <p:nvPr/>
              </p:nvSpPr>
              <p:spPr>
                <a:xfrm>
                  <a:off x="7898041" y="3296912"/>
                  <a:ext cx="10320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24 control</a:t>
                  </a:r>
                </a:p>
              </p:txBody>
            </p:sp>
            <p:cxnSp>
              <p:nvCxnSpPr>
                <p:cNvPr id="144" name="Straight Arrow Connector 143">
                  <a:extLst>
                    <a:ext uri="{FF2B5EF4-FFF2-40B4-BE49-F238E27FC236}">
                      <a16:creationId xmlns:a16="http://schemas.microsoft.com/office/drawing/2014/main" id="{DB6CE150-0732-D145-BBE5-DE9F45576C12}"/>
                    </a:ext>
                  </a:extLst>
                </p:cNvPr>
                <p:cNvCxnSpPr>
                  <a:cxnSpLocks/>
                  <a:stCxn id="142" idx="2"/>
                  <a:endCxn id="146" idx="0"/>
                </p:cNvCxnSpPr>
                <p:nvPr/>
              </p:nvCxnSpPr>
              <p:spPr>
                <a:xfrm flipH="1">
                  <a:off x="4763515" y="3666388"/>
                  <a:ext cx="666275" cy="591922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04437324-899D-324A-8A13-E584DE2D05E4}"/>
                    </a:ext>
                  </a:extLst>
                </p:cNvPr>
                <p:cNvCxnSpPr>
                  <a:cxnSpLocks/>
                  <a:stCxn id="142" idx="2"/>
                  <a:endCxn id="147" idx="0"/>
                </p:cNvCxnSpPr>
                <p:nvPr/>
              </p:nvCxnSpPr>
              <p:spPr>
                <a:xfrm>
                  <a:off x="5429790" y="3666388"/>
                  <a:ext cx="625333" cy="591922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ECAE5547-1701-354B-8BB1-61F9AA74E8A4}"/>
                    </a:ext>
                  </a:extLst>
                </p:cNvPr>
                <p:cNvSpPr txBox="1"/>
                <p:nvPr/>
              </p:nvSpPr>
              <p:spPr>
                <a:xfrm>
                  <a:off x="4347375" y="4258310"/>
                  <a:ext cx="8322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12 - 1hr</a:t>
                  </a:r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6172A98D-B44E-F24F-A9BE-1C2F19F04249}"/>
                    </a:ext>
                  </a:extLst>
                </p:cNvPr>
                <p:cNvSpPr txBox="1"/>
                <p:nvPr/>
              </p:nvSpPr>
              <p:spPr>
                <a:xfrm>
                  <a:off x="5638983" y="4258310"/>
                  <a:ext cx="8322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12 - 3hr</a:t>
                  </a:r>
                </a:p>
              </p:txBody>
            </p: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3304C60-3B25-3C4E-AC9B-8DE2977B1F08}"/>
                    </a:ext>
                  </a:extLst>
                </p:cNvPr>
                <p:cNvGrpSpPr/>
                <p:nvPr/>
              </p:nvGrpSpPr>
              <p:grpSpPr>
                <a:xfrm>
                  <a:off x="5449440" y="4630554"/>
                  <a:ext cx="1308281" cy="670311"/>
                  <a:chOff x="4467300" y="4595798"/>
                  <a:chExt cx="1308281" cy="670311"/>
                </a:xfrm>
              </p:grpSpPr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06526FB0-6DB9-E14C-B23D-044C710AE0AF}"/>
                      </a:ext>
                    </a:extLst>
                  </p:cNvPr>
                  <p:cNvCxnSpPr/>
                  <p:nvPr/>
                </p:nvCxnSpPr>
                <p:spPr>
                  <a:xfrm>
                    <a:off x="5101210" y="4595798"/>
                    <a:ext cx="0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6FC02E03-4D85-384A-96C6-0101793B02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80586" y="4796230"/>
                    <a:ext cx="1041248" cy="80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3954C263-8507-1041-913D-AF4E1D4CEB0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63500" y="4763881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0F569114-FB00-A747-A48D-87F0AC7ED8A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37902" y="4784066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4C7AFEC4-4F1E-9546-A77B-7C3EBA7BFD2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596444" y="4780189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CD33A58-02F2-8E4C-AC85-2BFC2DA97D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21833" y="4764145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2CD095B4-2A92-2D49-9FC9-51E3B5B07B61}"/>
                      </a:ext>
                    </a:extLst>
                  </p:cNvPr>
                  <p:cNvSpPr txBox="1"/>
                  <p:nvPr/>
                </p:nvSpPr>
                <p:spPr>
                  <a:xfrm>
                    <a:off x="4467300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E9538280-310B-9C44-AAE9-6BD845B8522C}"/>
                      </a:ext>
                    </a:extLst>
                  </p:cNvPr>
                  <p:cNvSpPr txBox="1"/>
                  <p:nvPr/>
                </p:nvSpPr>
                <p:spPr>
                  <a:xfrm>
                    <a:off x="4793571" y="4927555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0F34BFB6-5E0D-8C4B-837E-C32118A517D1}"/>
                      </a:ext>
                    </a:extLst>
                  </p:cNvPr>
                  <p:cNvSpPr txBox="1"/>
                  <p:nvPr/>
                </p:nvSpPr>
                <p:spPr>
                  <a:xfrm>
                    <a:off x="512350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A5326BDC-8A55-FB43-816B-1B020CE785C7}"/>
                      </a:ext>
                    </a:extLst>
                  </p:cNvPr>
                  <p:cNvSpPr txBox="1"/>
                  <p:nvPr/>
                </p:nvSpPr>
                <p:spPr>
                  <a:xfrm>
                    <a:off x="548671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E370D6C3-A90D-9743-B148-368050CB1C45}"/>
                    </a:ext>
                  </a:extLst>
                </p:cNvPr>
                <p:cNvGrpSpPr/>
                <p:nvPr/>
              </p:nvGrpSpPr>
              <p:grpSpPr>
                <a:xfrm>
                  <a:off x="4141678" y="4651960"/>
                  <a:ext cx="1308281" cy="659124"/>
                  <a:chOff x="4467300" y="4595798"/>
                  <a:chExt cx="1308281" cy="659124"/>
                </a:xfrm>
              </p:grpSpPr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B4DB414F-70E8-E54F-9B41-B22A318E391F}"/>
                      </a:ext>
                    </a:extLst>
                  </p:cNvPr>
                  <p:cNvCxnSpPr/>
                  <p:nvPr/>
                </p:nvCxnSpPr>
                <p:spPr>
                  <a:xfrm>
                    <a:off x="5101210" y="4595798"/>
                    <a:ext cx="0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53A6AC2-70BF-2747-A269-732B696862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80586" y="4796230"/>
                    <a:ext cx="1041248" cy="80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3BD14EB5-E8AA-E24A-8D2E-8978EC9978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63500" y="4773025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24C0A9C-C572-8249-9124-EE33DEF2A24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37902" y="4784066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E6CE130E-7363-2C4D-88A6-68BDC5E4247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596444" y="4780189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DF284BC4-3577-3242-8920-72015238D9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21833" y="4773289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98C5EEB9-D606-804A-8A33-61D097F4940F}"/>
                      </a:ext>
                    </a:extLst>
                  </p:cNvPr>
                  <p:cNvSpPr txBox="1"/>
                  <p:nvPr/>
                </p:nvSpPr>
                <p:spPr>
                  <a:xfrm>
                    <a:off x="4467300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2A479DCA-056A-5F42-93E9-3467F9D29341}"/>
                      </a:ext>
                    </a:extLst>
                  </p:cNvPr>
                  <p:cNvSpPr txBox="1"/>
                  <p:nvPr/>
                </p:nvSpPr>
                <p:spPr>
                  <a:xfrm>
                    <a:off x="4793571" y="4911513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84" name="TextBox 183">
                    <a:extLst>
                      <a:ext uri="{FF2B5EF4-FFF2-40B4-BE49-F238E27FC236}">
                        <a16:creationId xmlns:a16="http://schemas.microsoft.com/office/drawing/2014/main" id="{3B5170F7-E67A-0A44-8E0E-F2D2CC62D0F6}"/>
                      </a:ext>
                    </a:extLst>
                  </p:cNvPr>
                  <p:cNvSpPr txBox="1"/>
                  <p:nvPr/>
                </p:nvSpPr>
                <p:spPr>
                  <a:xfrm>
                    <a:off x="512350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5F2693CF-A0C2-B540-83A4-DC920825E0D7}"/>
                      </a:ext>
                    </a:extLst>
                  </p:cNvPr>
                  <p:cNvSpPr txBox="1"/>
                  <p:nvPr/>
                </p:nvSpPr>
                <p:spPr>
                  <a:xfrm>
                    <a:off x="548671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  <p:cxnSp>
              <p:nvCxnSpPr>
                <p:cNvPr id="150" name="Straight Arrow Connector 149">
                  <a:extLst>
                    <a:ext uri="{FF2B5EF4-FFF2-40B4-BE49-F238E27FC236}">
                      <a16:creationId xmlns:a16="http://schemas.microsoft.com/office/drawing/2014/main" id="{63C57E2A-EB9D-9D42-99C9-9412B44EA4E0}"/>
                    </a:ext>
                  </a:extLst>
                </p:cNvPr>
                <p:cNvCxnSpPr>
                  <a:cxnSpLocks/>
                  <a:stCxn id="143" idx="2"/>
                </p:cNvCxnSpPr>
                <p:nvPr/>
              </p:nvCxnSpPr>
              <p:spPr>
                <a:xfrm flipH="1">
                  <a:off x="7807179" y="3635466"/>
                  <a:ext cx="606901" cy="638886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>
                  <a:extLst>
                    <a:ext uri="{FF2B5EF4-FFF2-40B4-BE49-F238E27FC236}">
                      <a16:creationId xmlns:a16="http://schemas.microsoft.com/office/drawing/2014/main" id="{D994C60B-1C56-EE4D-88EA-D476DF9D9A7F}"/>
                    </a:ext>
                  </a:extLst>
                </p:cNvPr>
                <p:cNvCxnSpPr>
                  <a:cxnSpLocks/>
                  <a:stCxn id="143" idx="2"/>
                  <a:endCxn id="153" idx="0"/>
                </p:cNvCxnSpPr>
                <p:nvPr/>
              </p:nvCxnSpPr>
              <p:spPr>
                <a:xfrm>
                  <a:off x="8414080" y="3635466"/>
                  <a:ext cx="587199" cy="622844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215CE43C-4B1F-2447-8A61-2B23B0CDE677}"/>
                    </a:ext>
                  </a:extLst>
                </p:cNvPr>
                <p:cNvSpPr txBox="1"/>
                <p:nvPr/>
              </p:nvSpPr>
              <p:spPr>
                <a:xfrm>
                  <a:off x="7293531" y="4258310"/>
                  <a:ext cx="8322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12 - 1hr</a:t>
                  </a:r>
                </a:p>
              </p:txBody>
            </p: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2E1919E2-95D1-4744-B364-B7BA53F07091}"/>
                    </a:ext>
                  </a:extLst>
                </p:cNvPr>
                <p:cNvSpPr txBox="1"/>
                <p:nvPr/>
              </p:nvSpPr>
              <p:spPr>
                <a:xfrm>
                  <a:off x="8585139" y="4258310"/>
                  <a:ext cx="8322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cs typeface="Times New Roman" panose="02020603050405020304" pitchFamily="18" charset="0"/>
                    </a:rPr>
                    <a:t>12 - 3hr</a:t>
                  </a:r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1F79EEAB-F837-B74D-9F1A-FB222DB2316E}"/>
                    </a:ext>
                  </a:extLst>
                </p:cNvPr>
                <p:cNvGrpSpPr/>
                <p:nvPr/>
              </p:nvGrpSpPr>
              <p:grpSpPr>
                <a:xfrm>
                  <a:off x="8395596" y="4600009"/>
                  <a:ext cx="1308281" cy="670311"/>
                  <a:chOff x="4467300" y="4595798"/>
                  <a:chExt cx="1308281" cy="670311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C2E67A4-8276-7941-BCDB-2A03E844596B}"/>
                      </a:ext>
                    </a:extLst>
                  </p:cNvPr>
                  <p:cNvCxnSpPr/>
                  <p:nvPr/>
                </p:nvCxnSpPr>
                <p:spPr>
                  <a:xfrm>
                    <a:off x="5101210" y="4595798"/>
                    <a:ext cx="0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8A42497F-7CCB-A54D-B076-FE7B9C7F55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80586" y="4796230"/>
                    <a:ext cx="1041248" cy="80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A128E593-6BF1-064D-948A-95AACF02C91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63500" y="4773025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2C296683-4A80-6846-8270-4A489B511DA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37902" y="4784066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AECB5A55-2A5B-9443-868A-F4669D697C9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596444" y="4780189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1CC5DA0A-EF4F-0A47-B558-940220B523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21833" y="4773289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2" name="TextBox 171">
                    <a:extLst>
                      <a:ext uri="{FF2B5EF4-FFF2-40B4-BE49-F238E27FC236}">
                        <a16:creationId xmlns:a16="http://schemas.microsoft.com/office/drawing/2014/main" id="{133BA09F-D831-D042-9EA7-97A6221313BB}"/>
                      </a:ext>
                    </a:extLst>
                  </p:cNvPr>
                  <p:cNvSpPr txBox="1"/>
                  <p:nvPr/>
                </p:nvSpPr>
                <p:spPr>
                  <a:xfrm>
                    <a:off x="4467300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73" name="TextBox 172">
                    <a:extLst>
                      <a:ext uri="{FF2B5EF4-FFF2-40B4-BE49-F238E27FC236}">
                        <a16:creationId xmlns:a16="http://schemas.microsoft.com/office/drawing/2014/main" id="{0DF8CDDF-6FD1-A24D-B472-C88FF9886BE4}"/>
                      </a:ext>
                    </a:extLst>
                  </p:cNvPr>
                  <p:cNvSpPr txBox="1"/>
                  <p:nvPr/>
                </p:nvSpPr>
                <p:spPr>
                  <a:xfrm>
                    <a:off x="4793571" y="4927555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74" name="TextBox 173">
                    <a:extLst>
                      <a:ext uri="{FF2B5EF4-FFF2-40B4-BE49-F238E27FC236}">
                        <a16:creationId xmlns:a16="http://schemas.microsoft.com/office/drawing/2014/main" id="{D736BF8F-5DDA-EF44-A945-63323BB73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12350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75" name="TextBox 174">
                    <a:extLst>
                      <a:ext uri="{FF2B5EF4-FFF2-40B4-BE49-F238E27FC236}">
                        <a16:creationId xmlns:a16="http://schemas.microsoft.com/office/drawing/2014/main" id="{44DC2414-0D1A-594B-AA7A-4DA2C4F53AC9}"/>
                      </a:ext>
                    </a:extLst>
                  </p:cNvPr>
                  <p:cNvSpPr txBox="1"/>
                  <p:nvPr/>
                </p:nvSpPr>
                <p:spPr>
                  <a:xfrm>
                    <a:off x="548671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8FD3BDA3-9B8D-0244-955B-3FEA5D94273C}"/>
                    </a:ext>
                  </a:extLst>
                </p:cNvPr>
                <p:cNvGrpSpPr/>
                <p:nvPr/>
              </p:nvGrpSpPr>
              <p:grpSpPr>
                <a:xfrm>
                  <a:off x="7087834" y="4621415"/>
                  <a:ext cx="1308281" cy="670311"/>
                  <a:chOff x="4467300" y="4595798"/>
                  <a:chExt cx="1308281" cy="670311"/>
                </a:xfrm>
              </p:grpSpPr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E9DD2282-8FB5-EC44-B3CE-D81129B76830}"/>
                      </a:ext>
                    </a:extLst>
                  </p:cNvPr>
                  <p:cNvCxnSpPr/>
                  <p:nvPr/>
                </p:nvCxnSpPr>
                <p:spPr>
                  <a:xfrm>
                    <a:off x="5101210" y="4595798"/>
                    <a:ext cx="0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5B00B87E-F156-7A43-B76F-148D27BEFE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80586" y="4796230"/>
                    <a:ext cx="1041248" cy="802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FBFB0897-A06F-C642-9499-08BCA049762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63500" y="4763881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>
                    <a:extLst>
                      <a:ext uri="{FF2B5EF4-FFF2-40B4-BE49-F238E27FC236}">
                        <a16:creationId xmlns:a16="http://schemas.microsoft.com/office/drawing/2014/main" id="{1AEA3FCA-9082-9941-9AC7-C6F97F28C50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37902" y="4784066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D0337DEA-9654-D346-8034-98D30AFB809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596444" y="4780189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B6B3327A-1538-4E46-90F5-CD26425C1B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21833" y="4764145"/>
                    <a:ext cx="1" cy="184749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9DF96F22-9F7E-894D-A6CD-A1D3F6BAF1D6}"/>
                      </a:ext>
                    </a:extLst>
                  </p:cNvPr>
                  <p:cNvSpPr txBox="1"/>
                  <p:nvPr/>
                </p:nvSpPr>
                <p:spPr>
                  <a:xfrm>
                    <a:off x="4467300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A16F5BC6-9686-7547-97BB-9B648ECEEAC7}"/>
                      </a:ext>
                    </a:extLst>
                  </p:cNvPr>
                  <p:cNvSpPr txBox="1"/>
                  <p:nvPr/>
                </p:nvSpPr>
                <p:spPr>
                  <a:xfrm>
                    <a:off x="4793571" y="4927555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41EDEDA0-A511-BC4A-B483-C1840CAD6269}"/>
                      </a:ext>
                    </a:extLst>
                  </p:cNvPr>
                  <p:cNvSpPr txBox="1"/>
                  <p:nvPr/>
                </p:nvSpPr>
                <p:spPr>
                  <a:xfrm>
                    <a:off x="512350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0A7DA64D-30E6-334D-A906-AEE73E707436}"/>
                      </a:ext>
                    </a:extLst>
                  </p:cNvPr>
                  <p:cNvSpPr txBox="1"/>
                  <p:nvPr/>
                </p:nvSpPr>
                <p:spPr>
                  <a:xfrm>
                    <a:off x="5486719" y="4916368"/>
                    <a:ext cx="28886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</p:grpSp>
        </p:grp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2B251B1-AF07-E046-8919-F195DE575D98}"/>
                </a:ext>
              </a:extLst>
            </p:cNvPr>
            <p:cNvSpPr/>
            <p:nvPr/>
          </p:nvSpPr>
          <p:spPr>
            <a:xfrm>
              <a:off x="1946354" y="5027125"/>
              <a:ext cx="388372" cy="472737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Times New Roman" panose="02020603050405020304" pitchFamily="18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0EE2CEE6-1FA4-AD40-B8F8-70C74719794B}"/>
                </a:ext>
              </a:extLst>
            </p:cNvPr>
            <p:cNvSpPr txBox="1"/>
            <p:nvPr/>
          </p:nvSpPr>
          <p:spPr>
            <a:xfrm>
              <a:off x="1656260" y="5623166"/>
              <a:ext cx="30247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cs typeface="Times New Roman" panose="02020603050405020304" pitchFamily="18" charset="0"/>
                </a:rPr>
                <a:t>Example: </a:t>
              </a:r>
            </a:p>
            <a:p>
              <a:r>
                <a:rPr lang="en-US" sz="2000" dirty="0">
                  <a:cs typeface="Times New Roman" panose="02020603050405020304" pitchFamily="18" charset="0"/>
                </a:rPr>
                <a:t>WT, Treated, 3hr, Bio Rep 1</a:t>
              </a:r>
            </a:p>
            <a:p>
              <a:r>
                <a:rPr lang="en-US" sz="2000" dirty="0">
                  <a:cs typeface="Times New Roman" panose="02020603050405020304" pitchFamily="18" charset="0"/>
                </a:rPr>
                <a:t>WT_T_3.1</a:t>
              </a:r>
            </a:p>
          </p:txBody>
        </p:sp>
      </p:grpSp>
      <p:sp>
        <p:nvSpPr>
          <p:cNvPr id="198" name="Text Box 5">
            <a:extLst>
              <a:ext uri="{FF2B5EF4-FFF2-40B4-BE49-F238E27FC236}">
                <a16:creationId xmlns:a16="http://schemas.microsoft.com/office/drawing/2014/main" id="{821A5ACF-BD5C-E649-8481-49701B477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00" y="317653"/>
            <a:ext cx="10147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RNA-seq of WT and </a:t>
            </a:r>
            <a:r>
              <a:rPr lang="en-US" altLang="en-US" sz="2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Ossr1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seedlings: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47302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A4FEFDC-CA58-3645-BC46-F79D324338E3}"/>
              </a:ext>
            </a:extLst>
          </p:cNvPr>
          <p:cNvGrpSpPr/>
          <p:nvPr/>
        </p:nvGrpSpPr>
        <p:grpSpPr>
          <a:xfrm>
            <a:off x="1879677" y="1505683"/>
            <a:ext cx="8666356" cy="4458961"/>
            <a:chOff x="1523738" y="1189939"/>
            <a:chExt cx="8666356" cy="4458961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C59C124-843E-6048-ACAF-ED342B4502FC}"/>
                </a:ext>
              </a:extLst>
            </p:cNvPr>
            <p:cNvGrpSpPr/>
            <p:nvPr/>
          </p:nvGrpSpPr>
          <p:grpSpPr>
            <a:xfrm>
              <a:off x="1523738" y="1189939"/>
              <a:ext cx="8666356" cy="4458961"/>
              <a:chOff x="-395003" y="2697213"/>
              <a:chExt cx="8666356" cy="4458961"/>
            </a:xfrm>
          </p:grpSpPr>
          <p:sp>
            <p:nvSpPr>
              <p:cNvPr id="296" name="Text Box 44">
                <a:extLst>
                  <a:ext uri="{FF2B5EF4-FFF2-40B4-BE49-F238E27FC236}">
                    <a16:creationId xmlns:a16="http://schemas.microsoft.com/office/drawing/2014/main" id="{BF9F85D1-5934-BF4D-B1DE-4BF6758EAA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1657" y="2697213"/>
                <a:ext cx="93697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latin typeface="+mn-lt"/>
                    <a:cs typeface="Times New Roman" panose="02020603050405020304" pitchFamily="18" charset="0"/>
                  </a:rPr>
                  <a:t>Control</a:t>
                </a:r>
              </a:p>
            </p:txBody>
          </p:sp>
          <p:sp>
            <p:nvSpPr>
              <p:cNvPr id="297" name="Text Box 44">
                <a:extLst>
                  <a:ext uri="{FF2B5EF4-FFF2-40B4-BE49-F238E27FC236}">
                    <a16:creationId xmlns:a16="http://schemas.microsoft.com/office/drawing/2014/main" id="{A4D800C7-7D6C-454A-BC85-95FA47A05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6932" y="2697213"/>
                <a:ext cx="70070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latin typeface="+mn-lt"/>
                    <a:cs typeface="Times New Roman" panose="02020603050405020304" pitchFamily="18" charset="0"/>
                  </a:rPr>
                  <a:t>PEG</a:t>
                </a:r>
              </a:p>
            </p:txBody>
          </p:sp>
          <p:sp>
            <p:nvSpPr>
              <p:cNvPr id="298" name="Text Box 44">
                <a:extLst>
                  <a:ext uri="{FF2B5EF4-FFF2-40B4-BE49-F238E27FC236}">
                    <a16:creationId xmlns:a16="http://schemas.microsoft.com/office/drawing/2014/main" id="{8DA147CB-82AF-9349-885F-3461618847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3713" y="2697213"/>
                <a:ext cx="9802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latin typeface="+mn-lt"/>
                    <a:cs typeface="Times New Roman" panose="02020603050405020304" pitchFamily="18" charset="0"/>
                  </a:rPr>
                  <a:t>Control</a:t>
                </a:r>
              </a:p>
            </p:txBody>
          </p:sp>
          <p:sp>
            <p:nvSpPr>
              <p:cNvPr id="299" name="Text Box 44">
                <a:extLst>
                  <a:ext uri="{FF2B5EF4-FFF2-40B4-BE49-F238E27FC236}">
                    <a16:creationId xmlns:a16="http://schemas.microsoft.com/office/drawing/2014/main" id="{63A5891B-82A8-D94C-8618-32772E5B6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4281" y="2697213"/>
                <a:ext cx="7254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latin typeface="+mn-lt"/>
                    <a:cs typeface="Times New Roman" panose="02020603050405020304" pitchFamily="18" charset="0"/>
                  </a:rPr>
                  <a:t>PEG</a:t>
                </a:r>
              </a:p>
            </p:txBody>
          </p:sp>
          <p:sp>
            <p:nvSpPr>
              <p:cNvPr id="300" name="Text Box 44">
                <a:extLst>
                  <a:ext uri="{FF2B5EF4-FFF2-40B4-BE49-F238E27FC236}">
                    <a16:creationId xmlns:a16="http://schemas.microsoft.com/office/drawing/2014/main" id="{3489E18A-61C7-E241-B786-17DB7B517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7034" y="2727991"/>
                <a:ext cx="7254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latin typeface="+mn-lt"/>
                    <a:cs typeface="Times New Roman" panose="02020603050405020304" pitchFamily="18" charset="0"/>
                  </a:rPr>
                  <a:t>NT </a:t>
                </a:r>
              </a:p>
            </p:txBody>
          </p: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E30CEE2-472B-7B41-BC8A-C687E463EF4F}"/>
                  </a:ext>
                </a:extLst>
              </p:cNvPr>
              <p:cNvGrpSpPr/>
              <p:nvPr/>
            </p:nvGrpSpPr>
            <p:grpSpPr>
              <a:xfrm>
                <a:off x="-395003" y="2891746"/>
                <a:ext cx="7510811" cy="4264428"/>
                <a:chOff x="-593785" y="2911624"/>
                <a:chExt cx="7510811" cy="4264428"/>
              </a:xfrm>
            </p:grpSpPr>
            <p:pic>
              <p:nvPicPr>
                <p:cNvPr id="316" name="Picture 315">
                  <a:extLst>
                    <a:ext uri="{FF2B5EF4-FFF2-40B4-BE49-F238E27FC236}">
                      <a16:creationId xmlns:a16="http://schemas.microsoft.com/office/drawing/2014/main" id="{C36B28F2-5ED8-7045-887F-CC2B1EFFF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70911" y="3058854"/>
                  <a:ext cx="4986620" cy="564332"/>
                </a:xfrm>
                <a:prstGeom prst="rect">
                  <a:avLst/>
                </a:prstGeom>
              </p:spPr>
            </p:pic>
            <p:pic>
              <p:nvPicPr>
                <p:cNvPr id="317" name="Picture 316">
                  <a:extLst>
                    <a:ext uri="{FF2B5EF4-FFF2-40B4-BE49-F238E27FC236}">
                      <a16:creationId xmlns:a16="http://schemas.microsoft.com/office/drawing/2014/main" id="{BAD79CA8-F79D-9042-94B2-8A8684C64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70911" y="4136493"/>
                  <a:ext cx="4986620" cy="793826"/>
                </a:xfrm>
                <a:prstGeom prst="rect">
                  <a:avLst/>
                </a:prstGeom>
              </p:spPr>
            </p:pic>
            <p:pic>
              <p:nvPicPr>
                <p:cNvPr id="318" name="Picture 317">
                  <a:extLst>
                    <a:ext uri="{FF2B5EF4-FFF2-40B4-BE49-F238E27FC236}">
                      <a16:creationId xmlns:a16="http://schemas.microsoft.com/office/drawing/2014/main" id="{1A6C5780-C7A0-3946-9397-6EEE71F2A7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54577" y="5569862"/>
                  <a:ext cx="5102954" cy="710260"/>
                </a:xfrm>
                <a:prstGeom prst="rect">
                  <a:avLst/>
                </a:prstGeom>
              </p:spPr>
            </p:pic>
            <p:pic>
              <p:nvPicPr>
                <p:cNvPr id="319" name="Picture 318">
                  <a:extLst>
                    <a:ext uri="{FF2B5EF4-FFF2-40B4-BE49-F238E27FC236}">
                      <a16:creationId xmlns:a16="http://schemas.microsoft.com/office/drawing/2014/main" id="{DE387251-4F7A-B748-B80A-11641BDAEE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69456" y="4877313"/>
                  <a:ext cx="5088075" cy="717939"/>
                </a:xfrm>
                <a:prstGeom prst="rect">
                  <a:avLst/>
                </a:prstGeom>
              </p:spPr>
            </p:pic>
            <p:pic>
              <p:nvPicPr>
                <p:cNvPr id="320" name="Picture 319">
                  <a:extLst>
                    <a:ext uri="{FF2B5EF4-FFF2-40B4-BE49-F238E27FC236}">
                      <a16:creationId xmlns:a16="http://schemas.microsoft.com/office/drawing/2014/main" id="{EBE5D523-6745-984E-8569-76221F5DB2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91399" y="3611360"/>
                  <a:ext cx="4870480" cy="526629"/>
                </a:xfrm>
                <a:prstGeom prst="rect">
                  <a:avLst/>
                </a:prstGeom>
              </p:spPr>
            </p:pic>
            <p:pic>
              <p:nvPicPr>
                <p:cNvPr id="321" name="Picture 320">
                  <a:extLst>
                    <a:ext uri="{FF2B5EF4-FFF2-40B4-BE49-F238E27FC236}">
                      <a16:creationId xmlns:a16="http://schemas.microsoft.com/office/drawing/2014/main" id="{269B714C-E215-C74E-A292-5B1CD3EBD8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06030" y="6263339"/>
                  <a:ext cx="5151501" cy="688731"/>
                </a:xfrm>
                <a:prstGeom prst="rect">
                  <a:avLst/>
                </a:prstGeom>
              </p:spPr>
            </p:pic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B63C05D6-4CE1-1E40-98F1-1D09CA281E06}"/>
                    </a:ext>
                  </a:extLst>
                </p:cNvPr>
                <p:cNvSpPr/>
                <p:nvPr/>
              </p:nvSpPr>
              <p:spPr>
                <a:xfrm>
                  <a:off x="5661890" y="3040094"/>
                  <a:ext cx="1255136" cy="41359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A5F41467-1F0B-ED45-B555-4DA908D1D626}"/>
                    </a:ext>
                  </a:extLst>
                </p:cNvPr>
                <p:cNvSpPr/>
                <p:nvPr/>
              </p:nvSpPr>
              <p:spPr>
                <a:xfrm>
                  <a:off x="-593785" y="2911624"/>
                  <a:ext cx="1474109" cy="41706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2" name="Text Box 44">
                <a:extLst>
                  <a:ext uri="{FF2B5EF4-FFF2-40B4-BE49-F238E27FC236}">
                    <a16:creationId xmlns:a16="http://schemas.microsoft.com/office/drawing/2014/main" id="{E52994AD-0F58-A240-998B-54BCE848C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8966" y="5472488"/>
                <a:ext cx="20623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800" dirty="0">
                    <a:latin typeface="+mn-lt"/>
                    <a:cs typeface="Times New Roman" panose="02020603050405020304" pitchFamily="18" charset="0"/>
                  </a:rPr>
                  <a:t>DREB1C, 106bp </a:t>
                </a:r>
              </a:p>
            </p:txBody>
          </p:sp>
          <p:sp>
            <p:nvSpPr>
              <p:cNvPr id="303" name="Text Box 44">
                <a:extLst>
                  <a:ext uri="{FF2B5EF4-FFF2-40B4-BE49-F238E27FC236}">
                    <a16:creationId xmlns:a16="http://schemas.microsoft.com/office/drawing/2014/main" id="{DEBCE811-1192-784E-A584-8F3D142A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680" y="3020216"/>
                <a:ext cx="6228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400" dirty="0">
                    <a:latin typeface="+mn-lt"/>
                    <a:cs typeface="Times New Roman" panose="02020603050405020304" pitchFamily="18" charset="0"/>
                  </a:rPr>
                  <a:t>1hr</a:t>
                </a:r>
              </a:p>
            </p:txBody>
          </p:sp>
          <p:sp>
            <p:nvSpPr>
              <p:cNvPr id="304" name="Text Box 44">
                <a:extLst>
                  <a:ext uri="{FF2B5EF4-FFF2-40B4-BE49-F238E27FC236}">
                    <a16:creationId xmlns:a16="http://schemas.microsoft.com/office/drawing/2014/main" id="{278D81B9-AD42-7146-9BB3-DE3F6D8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680" y="3556194"/>
                <a:ext cx="6228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400" dirty="0">
                    <a:latin typeface="+mn-lt"/>
                    <a:cs typeface="Times New Roman" panose="02020603050405020304" pitchFamily="18" charset="0"/>
                  </a:rPr>
                  <a:t>3hr</a:t>
                </a:r>
              </a:p>
            </p:txBody>
          </p:sp>
          <p:sp>
            <p:nvSpPr>
              <p:cNvPr id="305" name="Text Box 44">
                <a:extLst>
                  <a:ext uri="{FF2B5EF4-FFF2-40B4-BE49-F238E27FC236}">
                    <a16:creationId xmlns:a16="http://schemas.microsoft.com/office/drawing/2014/main" id="{92EB6BE5-7D00-1F43-85AC-9C214EBDDC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680" y="4124097"/>
                <a:ext cx="6228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400" dirty="0">
                    <a:latin typeface="+mn-lt"/>
                    <a:cs typeface="Times New Roman" panose="02020603050405020304" pitchFamily="18" charset="0"/>
                  </a:rPr>
                  <a:t>1hr</a:t>
                </a:r>
              </a:p>
            </p:txBody>
          </p:sp>
          <p:sp>
            <p:nvSpPr>
              <p:cNvPr id="306" name="Text Box 44">
                <a:extLst>
                  <a:ext uri="{FF2B5EF4-FFF2-40B4-BE49-F238E27FC236}">
                    <a16:creationId xmlns:a16="http://schemas.microsoft.com/office/drawing/2014/main" id="{8187EDFF-DB57-3443-AAFE-0D23448507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680" y="5523289"/>
                <a:ext cx="6228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400" dirty="0">
                    <a:latin typeface="+mn-lt"/>
                    <a:cs typeface="Times New Roman" panose="02020603050405020304" pitchFamily="18" charset="0"/>
                  </a:rPr>
                  <a:t>1hr</a:t>
                </a:r>
              </a:p>
            </p:txBody>
          </p:sp>
          <p:sp>
            <p:nvSpPr>
              <p:cNvPr id="307" name="Text Box 44">
                <a:extLst>
                  <a:ext uri="{FF2B5EF4-FFF2-40B4-BE49-F238E27FC236}">
                    <a16:creationId xmlns:a16="http://schemas.microsoft.com/office/drawing/2014/main" id="{60C43576-9EEB-B745-9C17-0D380840B5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680" y="4824175"/>
                <a:ext cx="6228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400" dirty="0">
                    <a:latin typeface="+mn-lt"/>
                    <a:cs typeface="Times New Roman" panose="02020603050405020304" pitchFamily="18" charset="0"/>
                  </a:rPr>
                  <a:t>3hr</a:t>
                </a:r>
              </a:p>
            </p:txBody>
          </p:sp>
          <p:sp>
            <p:nvSpPr>
              <p:cNvPr id="308" name="Text Box 44">
                <a:extLst>
                  <a:ext uri="{FF2B5EF4-FFF2-40B4-BE49-F238E27FC236}">
                    <a16:creationId xmlns:a16="http://schemas.microsoft.com/office/drawing/2014/main" id="{E5A4EEA5-4C4C-ED41-9D33-D70D0408F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680" y="6284337"/>
                <a:ext cx="6228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400" dirty="0">
                    <a:latin typeface="+mn-lt"/>
                    <a:cs typeface="Times New Roman" panose="02020603050405020304" pitchFamily="18" charset="0"/>
                  </a:rPr>
                  <a:t>3hr</a:t>
                </a:r>
              </a:p>
            </p:txBody>
          </p:sp>
          <p:sp>
            <p:nvSpPr>
              <p:cNvPr id="309" name="Text Box 44">
                <a:extLst>
                  <a:ext uri="{FF2B5EF4-FFF2-40B4-BE49-F238E27FC236}">
                    <a16:creationId xmlns:a16="http://schemas.microsoft.com/office/drawing/2014/main" id="{A903E605-B548-DC4C-A8C0-CFFB173706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8966" y="4051092"/>
                <a:ext cx="20623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800" i="1" dirty="0">
                    <a:latin typeface="+mn-lt"/>
                    <a:cs typeface="Times New Roman" panose="02020603050405020304" pitchFamily="18" charset="0"/>
                  </a:rPr>
                  <a:t>OsSR1</a:t>
                </a:r>
                <a:r>
                  <a:rPr lang="en-US" altLang="en-US" sz="1800" dirty="0">
                    <a:latin typeface="+mn-lt"/>
                    <a:cs typeface="Times New Roman" panose="02020603050405020304" pitchFamily="18" charset="0"/>
                  </a:rPr>
                  <a:t>, 732bp </a:t>
                </a:r>
              </a:p>
            </p:txBody>
          </p:sp>
          <p:sp>
            <p:nvSpPr>
              <p:cNvPr id="310" name="Text Box 44">
                <a:extLst>
                  <a:ext uri="{FF2B5EF4-FFF2-40B4-BE49-F238E27FC236}">
                    <a16:creationId xmlns:a16="http://schemas.microsoft.com/office/drawing/2014/main" id="{6362A136-0148-8D4F-AAF3-7D04A4A47D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8966" y="2953794"/>
                <a:ext cx="20623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800" dirty="0">
                    <a:latin typeface="+mn-lt"/>
                    <a:cs typeface="Times New Roman" panose="02020603050405020304" pitchFamily="18" charset="0"/>
                  </a:rPr>
                  <a:t>GAPDH, 329bp </a:t>
                </a: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4ECB9E10-5ADE-2E4B-ACF3-BE94837143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0913" y="3007422"/>
                <a:ext cx="936978" cy="28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E4145E3C-241B-DA4B-A891-86CE841E5B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50651" y="3007552"/>
                <a:ext cx="936978" cy="28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65C5439A-D265-384F-A36C-3DA86C3C2D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7515" y="3000139"/>
                <a:ext cx="936978" cy="28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CD3772-B07A-E74C-999F-A0D7BA5530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54543" y="3002910"/>
                <a:ext cx="936978" cy="28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A2251B36-A848-8A45-85D3-3B030A5579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48116" y="3005226"/>
                <a:ext cx="257005" cy="51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15D7A52-502B-9543-ABBA-61448EE9300F}"/>
                </a:ext>
              </a:extLst>
            </p:cNvPr>
            <p:cNvSpPr txBox="1"/>
            <p:nvPr/>
          </p:nvSpPr>
          <p:spPr>
            <a:xfrm>
              <a:off x="2537478" y="2620779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1kb</a:t>
              </a:r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45A4517-7EE2-E045-9B58-888BAE5B2C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267" y="2790438"/>
              <a:ext cx="1532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16B85230-E786-8345-A0A6-63D74221DF26}"/>
                </a:ext>
              </a:extLst>
            </p:cNvPr>
            <p:cNvSpPr txBox="1"/>
            <p:nvPr/>
          </p:nvSpPr>
          <p:spPr>
            <a:xfrm>
              <a:off x="3079836" y="1189939"/>
              <a:ext cx="457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E0BA5F09-C432-014B-AED7-DC5F03A855C4}"/>
                </a:ext>
              </a:extLst>
            </p:cNvPr>
            <p:cNvSpPr txBox="1"/>
            <p:nvPr/>
          </p:nvSpPr>
          <p:spPr>
            <a:xfrm>
              <a:off x="2537478" y="3370762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1kb</a:t>
              </a:r>
            </a:p>
          </p:txBody>
        </p: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C35923CD-8E57-A141-8F74-AD0A59C611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267" y="3540421"/>
              <a:ext cx="1532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C1783CF9-EB61-5E4A-8591-9E4EDDA86789}"/>
                </a:ext>
              </a:extLst>
            </p:cNvPr>
            <p:cNvSpPr txBox="1"/>
            <p:nvPr/>
          </p:nvSpPr>
          <p:spPr>
            <a:xfrm>
              <a:off x="2343514" y="2196235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250bp</a:t>
              </a: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B787D20F-21AD-AD47-8EC2-6D1A353CB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267" y="2378594"/>
              <a:ext cx="1532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9377CEB8-2926-4645-B135-6D46E4BE236B}"/>
                </a:ext>
              </a:extLst>
            </p:cNvPr>
            <p:cNvSpPr txBox="1"/>
            <p:nvPr/>
          </p:nvSpPr>
          <p:spPr>
            <a:xfrm>
              <a:off x="2343514" y="1706646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250bp</a:t>
              </a:r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20F813ED-1A86-8A4C-9CAB-DE4B40A080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267" y="1873960"/>
              <a:ext cx="1532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028A4D3D-883B-B040-B986-B7C3CB295036}"/>
                </a:ext>
              </a:extLst>
            </p:cNvPr>
            <p:cNvSpPr txBox="1"/>
            <p:nvPr/>
          </p:nvSpPr>
          <p:spPr>
            <a:xfrm>
              <a:off x="2343514" y="4041786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250bp</a:t>
              </a:r>
            </a:p>
          </p:txBody>
        </p: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27A032E6-DF40-D04D-8428-896BA8DA32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267" y="4236969"/>
              <a:ext cx="1532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BCDDDDAA-5341-FF43-895B-528826C48D68}"/>
                </a:ext>
              </a:extLst>
            </p:cNvPr>
            <p:cNvSpPr txBox="1"/>
            <p:nvPr/>
          </p:nvSpPr>
          <p:spPr>
            <a:xfrm>
              <a:off x="2343514" y="476205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250bp</a:t>
              </a:r>
            </a:p>
          </p:txBody>
        </p: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5DD23606-D5CE-A049-B29E-F613941B63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267" y="4944417"/>
              <a:ext cx="1532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4F91608E-2AEB-D744-8CED-288C069CCCF6}"/>
              </a:ext>
            </a:extLst>
          </p:cNvPr>
          <p:cNvCxnSpPr>
            <a:cxnSpLocks/>
          </p:cNvCxnSpPr>
          <p:nvPr/>
        </p:nvCxnSpPr>
        <p:spPr>
          <a:xfrm>
            <a:off x="8135341" y="1879823"/>
            <a:ext cx="0" cy="986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D1C6AAEF-51B2-5543-9DCA-2EF52F529505}"/>
              </a:ext>
            </a:extLst>
          </p:cNvPr>
          <p:cNvCxnSpPr>
            <a:cxnSpLocks/>
          </p:cNvCxnSpPr>
          <p:nvPr/>
        </p:nvCxnSpPr>
        <p:spPr>
          <a:xfrm>
            <a:off x="8135341" y="2961923"/>
            <a:ext cx="0" cy="1378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785DE34E-E233-F24F-804F-7800EB13EC96}"/>
              </a:ext>
            </a:extLst>
          </p:cNvPr>
          <p:cNvCxnSpPr>
            <a:cxnSpLocks/>
          </p:cNvCxnSpPr>
          <p:nvPr/>
        </p:nvCxnSpPr>
        <p:spPr>
          <a:xfrm>
            <a:off x="8135341" y="4409878"/>
            <a:ext cx="0" cy="1228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 Box 5">
            <a:extLst>
              <a:ext uri="{FF2B5EF4-FFF2-40B4-BE49-F238E27FC236}">
                <a16:creationId xmlns:a16="http://schemas.microsoft.com/office/drawing/2014/main" id="{5CF78DCE-A20B-5346-B20D-6143DC00E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99" y="317653"/>
            <a:ext cx="10672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RNA-seq of WT and </a:t>
            </a:r>
            <a:r>
              <a:rPr lang="en-US" altLang="en-US" sz="2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Ossr1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seedlings: Confirmation of samples</a:t>
            </a:r>
          </a:p>
        </p:txBody>
      </p:sp>
      <p:sp>
        <p:nvSpPr>
          <p:cNvPr id="328" name="Text Box 44">
            <a:extLst>
              <a:ext uri="{FF2B5EF4-FFF2-40B4-BE49-F238E27FC236}">
                <a16:creationId xmlns:a16="http://schemas.microsoft.com/office/drawing/2014/main" id="{76C6E54D-D3AE-8D4F-8B7F-E02E89D53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419" y="1226404"/>
            <a:ext cx="835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i="1" dirty="0">
                <a:latin typeface="+mn-lt"/>
                <a:cs typeface="Times New Roman" panose="02020603050405020304" pitchFamily="18" charset="0"/>
              </a:rPr>
              <a:t>Ossr1</a:t>
            </a:r>
          </a:p>
        </p:txBody>
      </p:sp>
      <p:sp>
        <p:nvSpPr>
          <p:cNvPr id="329" name="Text Box 44">
            <a:extLst>
              <a:ext uri="{FF2B5EF4-FFF2-40B4-BE49-F238E27FC236}">
                <a16:creationId xmlns:a16="http://schemas.microsoft.com/office/drawing/2014/main" id="{E1E5EAA5-8AD3-D947-96CE-6F69813D4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658" y="1226404"/>
            <a:ext cx="835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WT</a:t>
            </a:r>
          </a:p>
        </p:txBody>
      </p:sp>
    </p:spTree>
    <p:extLst>
      <p:ext uri="{BB962C8B-B14F-4D97-AF65-F5344CB8AC3E}">
        <p14:creationId xmlns:p14="http://schemas.microsoft.com/office/powerpoint/2010/main" val="31101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A4FEFDC-CA58-3645-BC46-F79D324338E3}"/>
              </a:ext>
            </a:extLst>
          </p:cNvPr>
          <p:cNvGrpSpPr/>
          <p:nvPr/>
        </p:nvGrpSpPr>
        <p:grpSpPr>
          <a:xfrm>
            <a:off x="1879677" y="1505683"/>
            <a:ext cx="8666356" cy="4458961"/>
            <a:chOff x="1523738" y="1189939"/>
            <a:chExt cx="8666356" cy="4458961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C59C124-843E-6048-ACAF-ED342B4502FC}"/>
                </a:ext>
              </a:extLst>
            </p:cNvPr>
            <p:cNvGrpSpPr/>
            <p:nvPr/>
          </p:nvGrpSpPr>
          <p:grpSpPr>
            <a:xfrm>
              <a:off x="1523738" y="1189939"/>
              <a:ext cx="8666356" cy="4458961"/>
              <a:chOff x="-395003" y="2697213"/>
              <a:chExt cx="8666356" cy="4458961"/>
            </a:xfrm>
          </p:grpSpPr>
          <p:sp>
            <p:nvSpPr>
              <p:cNvPr id="296" name="Text Box 44">
                <a:extLst>
                  <a:ext uri="{FF2B5EF4-FFF2-40B4-BE49-F238E27FC236}">
                    <a16:creationId xmlns:a16="http://schemas.microsoft.com/office/drawing/2014/main" id="{BF9F85D1-5934-BF4D-B1DE-4BF6758EAA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1657" y="2697213"/>
                <a:ext cx="93697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latin typeface="+mn-lt"/>
                    <a:cs typeface="Times New Roman" panose="02020603050405020304" pitchFamily="18" charset="0"/>
                  </a:rPr>
                  <a:t>Control</a:t>
                </a:r>
              </a:p>
            </p:txBody>
          </p:sp>
          <p:sp>
            <p:nvSpPr>
              <p:cNvPr id="297" name="Text Box 44">
                <a:extLst>
                  <a:ext uri="{FF2B5EF4-FFF2-40B4-BE49-F238E27FC236}">
                    <a16:creationId xmlns:a16="http://schemas.microsoft.com/office/drawing/2014/main" id="{A4D800C7-7D6C-454A-BC85-95FA47A05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6932" y="2697213"/>
                <a:ext cx="70070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latin typeface="+mn-lt"/>
                    <a:cs typeface="Times New Roman" panose="02020603050405020304" pitchFamily="18" charset="0"/>
                  </a:rPr>
                  <a:t>PEG</a:t>
                </a:r>
              </a:p>
            </p:txBody>
          </p:sp>
          <p:sp>
            <p:nvSpPr>
              <p:cNvPr id="298" name="Text Box 44">
                <a:extLst>
                  <a:ext uri="{FF2B5EF4-FFF2-40B4-BE49-F238E27FC236}">
                    <a16:creationId xmlns:a16="http://schemas.microsoft.com/office/drawing/2014/main" id="{8DA147CB-82AF-9349-885F-3461618847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3713" y="2697213"/>
                <a:ext cx="98025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latin typeface="+mn-lt"/>
                    <a:cs typeface="Times New Roman" panose="02020603050405020304" pitchFamily="18" charset="0"/>
                  </a:rPr>
                  <a:t>Control</a:t>
                </a:r>
              </a:p>
            </p:txBody>
          </p:sp>
          <p:sp>
            <p:nvSpPr>
              <p:cNvPr id="299" name="Text Box 44">
                <a:extLst>
                  <a:ext uri="{FF2B5EF4-FFF2-40B4-BE49-F238E27FC236}">
                    <a16:creationId xmlns:a16="http://schemas.microsoft.com/office/drawing/2014/main" id="{63A5891B-82A8-D94C-8618-32772E5B6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4281" y="2697213"/>
                <a:ext cx="7254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latin typeface="+mn-lt"/>
                    <a:cs typeface="Times New Roman" panose="02020603050405020304" pitchFamily="18" charset="0"/>
                  </a:rPr>
                  <a:t>PEG</a:t>
                </a:r>
              </a:p>
            </p:txBody>
          </p:sp>
          <p:sp>
            <p:nvSpPr>
              <p:cNvPr id="300" name="Text Box 44">
                <a:extLst>
                  <a:ext uri="{FF2B5EF4-FFF2-40B4-BE49-F238E27FC236}">
                    <a16:creationId xmlns:a16="http://schemas.microsoft.com/office/drawing/2014/main" id="{3489E18A-61C7-E241-B786-17DB7B517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7034" y="2727991"/>
                <a:ext cx="7254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latin typeface="+mn-lt"/>
                    <a:cs typeface="Times New Roman" panose="02020603050405020304" pitchFamily="18" charset="0"/>
                  </a:rPr>
                  <a:t>NT </a:t>
                </a:r>
              </a:p>
            </p:txBody>
          </p: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E30CEE2-472B-7B41-BC8A-C687E463EF4F}"/>
                  </a:ext>
                </a:extLst>
              </p:cNvPr>
              <p:cNvGrpSpPr/>
              <p:nvPr/>
            </p:nvGrpSpPr>
            <p:grpSpPr>
              <a:xfrm>
                <a:off x="-395003" y="2891746"/>
                <a:ext cx="7510811" cy="4264428"/>
                <a:chOff x="-593785" y="2911624"/>
                <a:chExt cx="7510811" cy="4264428"/>
              </a:xfrm>
            </p:grpSpPr>
            <p:pic>
              <p:nvPicPr>
                <p:cNvPr id="316" name="Picture 315">
                  <a:extLst>
                    <a:ext uri="{FF2B5EF4-FFF2-40B4-BE49-F238E27FC236}">
                      <a16:creationId xmlns:a16="http://schemas.microsoft.com/office/drawing/2014/main" id="{C36B28F2-5ED8-7045-887F-CC2B1EFFF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70911" y="3058854"/>
                  <a:ext cx="4986620" cy="564332"/>
                </a:xfrm>
                <a:prstGeom prst="rect">
                  <a:avLst/>
                </a:prstGeom>
              </p:spPr>
            </p:pic>
            <p:pic>
              <p:nvPicPr>
                <p:cNvPr id="317" name="Picture 316">
                  <a:extLst>
                    <a:ext uri="{FF2B5EF4-FFF2-40B4-BE49-F238E27FC236}">
                      <a16:creationId xmlns:a16="http://schemas.microsoft.com/office/drawing/2014/main" id="{BAD79CA8-F79D-9042-94B2-8A8684C64B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70911" y="4136493"/>
                  <a:ext cx="4986620" cy="793826"/>
                </a:xfrm>
                <a:prstGeom prst="rect">
                  <a:avLst/>
                </a:prstGeom>
              </p:spPr>
            </p:pic>
            <p:pic>
              <p:nvPicPr>
                <p:cNvPr id="318" name="Picture 317">
                  <a:extLst>
                    <a:ext uri="{FF2B5EF4-FFF2-40B4-BE49-F238E27FC236}">
                      <a16:creationId xmlns:a16="http://schemas.microsoft.com/office/drawing/2014/main" id="{1A6C5780-C7A0-3946-9397-6EEE71F2A7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54577" y="5569862"/>
                  <a:ext cx="5102954" cy="710260"/>
                </a:xfrm>
                <a:prstGeom prst="rect">
                  <a:avLst/>
                </a:prstGeom>
              </p:spPr>
            </p:pic>
            <p:pic>
              <p:nvPicPr>
                <p:cNvPr id="319" name="Picture 318">
                  <a:extLst>
                    <a:ext uri="{FF2B5EF4-FFF2-40B4-BE49-F238E27FC236}">
                      <a16:creationId xmlns:a16="http://schemas.microsoft.com/office/drawing/2014/main" id="{DE387251-4F7A-B748-B80A-11641BDAEE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69456" y="4877313"/>
                  <a:ext cx="5088075" cy="717939"/>
                </a:xfrm>
                <a:prstGeom prst="rect">
                  <a:avLst/>
                </a:prstGeom>
              </p:spPr>
            </p:pic>
            <p:pic>
              <p:nvPicPr>
                <p:cNvPr id="320" name="Picture 319">
                  <a:extLst>
                    <a:ext uri="{FF2B5EF4-FFF2-40B4-BE49-F238E27FC236}">
                      <a16:creationId xmlns:a16="http://schemas.microsoft.com/office/drawing/2014/main" id="{EBE5D523-6745-984E-8569-76221F5DB2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91399" y="3611360"/>
                  <a:ext cx="4870480" cy="526629"/>
                </a:xfrm>
                <a:prstGeom prst="rect">
                  <a:avLst/>
                </a:prstGeom>
              </p:spPr>
            </p:pic>
            <p:pic>
              <p:nvPicPr>
                <p:cNvPr id="321" name="Picture 320">
                  <a:extLst>
                    <a:ext uri="{FF2B5EF4-FFF2-40B4-BE49-F238E27FC236}">
                      <a16:creationId xmlns:a16="http://schemas.microsoft.com/office/drawing/2014/main" id="{269B714C-E215-C74E-A292-5B1CD3EBD8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06030" y="6263339"/>
                  <a:ext cx="5151501" cy="688731"/>
                </a:xfrm>
                <a:prstGeom prst="rect">
                  <a:avLst/>
                </a:prstGeom>
              </p:spPr>
            </p:pic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B63C05D6-4CE1-1E40-98F1-1D09CA281E06}"/>
                    </a:ext>
                  </a:extLst>
                </p:cNvPr>
                <p:cNvSpPr/>
                <p:nvPr/>
              </p:nvSpPr>
              <p:spPr>
                <a:xfrm>
                  <a:off x="5661890" y="3040094"/>
                  <a:ext cx="1255136" cy="41359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A5F41467-1F0B-ED45-B555-4DA908D1D626}"/>
                    </a:ext>
                  </a:extLst>
                </p:cNvPr>
                <p:cNvSpPr/>
                <p:nvPr/>
              </p:nvSpPr>
              <p:spPr>
                <a:xfrm>
                  <a:off x="-593785" y="2911624"/>
                  <a:ext cx="1474109" cy="41706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2" name="Text Box 44">
                <a:extLst>
                  <a:ext uri="{FF2B5EF4-FFF2-40B4-BE49-F238E27FC236}">
                    <a16:creationId xmlns:a16="http://schemas.microsoft.com/office/drawing/2014/main" id="{E52994AD-0F58-A240-998B-54BCE848C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8966" y="5472488"/>
                <a:ext cx="20623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800" dirty="0">
                    <a:latin typeface="+mn-lt"/>
                    <a:cs typeface="Times New Roman" panose="02020603050405020304" pitchFamily="18" charset="0"/>
                  </a:rPr>
                  <a:t>DREB1C, 106bp </a:t>
                </a:r>
              </a:p>
            </p:txBody>
          </p:sp>
          <p:sp>
            <p:nvSpPr>
              <p:cNvPr id="303" name="Text Box 44">
                <a:extLst>
                  <a:ext uri="{FF2B5EF4-FFF2-40B4-BE49-F238E27FC236}">
                    <a16:creationId xmlns:a16="http://schemas.microsoft.com/office/drawing/2014/main" id="{DEBCE811-1192-784E-A584-8F3D142A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680" y="3020216"/>
                <a:ext cx="6228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400" dirty="0">
                    <a:latin typeface="+mn-lt"/>
                    <a:cs typeface="Times New Roman" panose="02020603050405020304" pitchFamily="18" charset="0"/>
                  </a:rPr>
                  <a:t>1hr</a:t>
                </a:r>
              </a:p>
            </p:txBody>
          </p:sp>
          <p:sp>
            <p:nvSpPr>
              <p:cNvPr id="304" name="Text Box 44">
                <a:extLst>
                  <a:ext uri="{FF2B5EF4-FFF2-40B4-BE49-F238E27FC236}">
                    <a16:creationId xmlns:a16="http://schemas.microsoft.com/office/drawing/2014/main" id="{278D81B9-AD42-7146-9BB3-DE3F6D8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680" y="3556194"/>
                <a:ext cx="6228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400" dirty="0">
                    <a:latin typeface="+mn-lt"/>
                    <a:cs typeface="Times New Roman" panose="02020603050405020304" pitchFamily="18" charset="0"/>
                  </a:rPr>
                  <a:t>3hr</a:t>
                </a:r>
              </a:p>
            </p:txBody>
          </p:sp>
          <p:sp>
            <p:nvSpPr>
              <p:cNvPr id="305" name="Text Box 44">
                <a:extLst>
                  <a:ext uri="{FF2B5EF4-FFF2-40B4-BE49-F238E27FC236}">
                    <a16:creationId xmlns:a16="http://schemas.microsoft.com/office/drawing/2014/main" id="{92EB6BE5-7D00-1F43-85AC-9C214EBDDC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680" y="4124097"/>
                <a:ext cx="6228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400" dirty="0">
                    <a:latin typeface="+mn-lt"/>
                    <a:cs typeface="Times New Roman" panose="02020603050405020304" pitchFamily="18" charset="0"/>
                  </a:rPr>
                  <a:t>1hr</a:t>
                </a:r>
              </a:p>
            </p:txBody>
          </p:sp>
          <p:sp>
            <p:nvSpPr>
              <p:cNvPr id="306" name="Text Box 44">
                <a:extLst>
                  <a:ext uri="{FF2B5EF4-FFF2-40B4-BE49-F238E27FC236}">
                    <a16:creationId xmlns:a16="http://schemas.microsoft.com/office/drawing/2014/main" id="{8187EDFF-DB57-3443-AAFE-0D23448507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680" y="5523289"/>
                <a:ext cx="6228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400" dirty="0">
                    <a:latin typeface="+mn-lt"/>
                    <a:cs typeface="Times New Roman" panose="02020603050405020304" pitchFamily="18" charset="0"/>
                  </a:rPr>
                  <a:t>1hr</a:t>
                </a:r>
              </a:p>
            </p:txBody>
          </p:sp>
          <p:sp>
            <p:nvSpPr>
              <p:cNvPr id="307" name="Text Box 44">
                <a:extLst>
                  <a:ext uri="{FF2B5EF4-FFF2-40B4-BE49-F238E27FC236}">
                    <a16:creationId xmlns:a16="http://schemas.microsoft.com/office/drawing/2014/main" id="{60C43576-9EEB-B745-9C17-0D380840B5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680" y="4824175"/>
                <a:ext cx="6228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400" dirty="0">
                    <a:latin typeface="+mn-lt"/>
                    <a:cs typeface="Times New Roman" panose="02020603050405020304" pitchFamily="18" charset="0"/>
                  </a:rPr>
                  <a:t>3hr</a:t>
                </a:r>
              </a:p>
            </p:txBody>
          </p:sp>
          <p:sp>
            <p:nvSpPr>
              <p:cNvPr id="308" name="Text Box 44">
                <a:extLst>
                  <a:ext uri="{FF2B5EF4-FFF2-40B4-BE49-F238E27FC236}">
                    <a16:creationId xmlns:a16="http://schemas.microsoft.com/office/drawing/2014/main" id="{E5A4EEA5-4C4C-ED41-9D33-D70D0408F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4680" y="6284337"/>
                <a:ext cx="6228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400" dirty="0">
                    <a:latin typeface="+mn-lt"/>
                    <a:cs typeface="Times New Roman" panose="02020603050405020304" pitchFamily="18" charset="0"/>
                  </a:rPr>
                  <a:t>3hr</a:t>
                </a:r>
              </a:p>
            </p:txBody>
          </p:sp>
          <p:sp>
            <p:nvSpPr>
              <p:cNvPr id="309" name="Text Box 44">
                <a:extLst>
                  <a:ext uri="{FF2B5EF4-FFF2-40B4-BE49-F238E27FC236}">
                    <a16:creationId xmlns:a16="http://schemas.microsoft.com/office/drawing/2014/main" id="{A903E605-B548-DC4C-A8C0-CFFB173706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8966" y="4051092"/>
                <a:ext cx="20623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800" i="1" dirty="0">
                    <a:latin typeface="+mn-lt"/>
                    <a:cs typeface="Times New Roman" panose="02020603050405020304" pitchFamily="18" charset="0"/>
                  </a:rPr>
                  <a:t>OsSR1</a:t>
                </a:r>
                <a:r>
                  <a:rPr lang="en-US" altLang="en-US" sz="1800" dirty="0">
                    <a:latin typeface="+mn-lt"/>
                    <a:cs typeface="Times New Roman" panose="02020603050405020304" pitchFamily="18" charset="0"/>
                  </a:rPr>
                  <a:t>, 732bp </a:t>
                </a:r>
              </a:p>
            </p:txBody>
          </p:sp>
          <p:sp>
            <p:nvSpPr>
              <p:cNvPr id="310" name="Text Box 44">
                <a:extLst>
                  <a:ext uri="{FF2B5EF4-FFF2-40B4-BE49-F238E27FC236}">
                    <a16:creationId xmlns:a16="http://schemas.microsoft.com/office/drawing/2014/main" id="{6362A136-0148-8D4F-AAF3-7D04A4A47D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8966" y="2953794"/>
                <a:ext cx="20623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800" dirty="0">
                    <a:latin typeface="+mn-lt"/>
                    <a:cs typeface="Times New Roman" panose="02020603050405020304" pitchFamily="18" charset="0"/>
                  </a:rPr>
                  <a:t>GAPDH, 329bp </a:t>
                </a: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4ECB9E10-5ADE-2E4B-ACF3-BE94837143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0913" y="3007422"/>
                <a:ext cx="936978" cy="28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E4145E3C-241B-DA4B-A891-86CE841E5B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50651" y="3007552"/>
                <a:ext cx="936978" cy="28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65C5439A-D265-384F-A36C-3DA86C3C2D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7515" y="3000139"/>
                <a:ext cx="936978" cy="28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05CD3772-B07A-E74C-999F-A0D7BA5530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54543" y="3002910"/>
                <a:ext cx="936978" cy="28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A2251B36-A848-8A45-85D3-3B030A5579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48116" y="3005226"/>
                <a:ext cx="257005" cy="517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15D7A52-502B-9543-ABBA-61448EE9300F}"/>
                </a:ext>
              </a:extLst>
            </p:cNvPr>
            <p:cNvSpPr txBox="1"/>
            <p:nvPr/>
          </p:nvSpPr>
          <p:spPr>
            <a:xfrm>
              <a:off x="2537478" y="2620779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1kb</a:t>
              </a:r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45A4517-7EE2-E045-9B58-888BAE5B2C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267" y="2790438"/>
              <a:ext cx="1532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16B85230-E786-8345-A0A6-63D74221DF26}"/>
                </a:ext>
              </a:extLst>
            </p:cNvPr>
            <p:cNvSpPr txBox="1"/>
            <p:nvPr/>
          </p:nvSpPr>
          <p:spPr>
            <a:xfrm>
              <a:off x="3079836" y="1189939"/>
              <a:ext cx="457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E0BA5F09-C432-014B-AED7-DC5F03A855C4}"/>
                </a:ext>
              </a:extLst>
            </p:cNvPr>
            <p:cNvSpPr txBox="1"/>
            <p:nvPr/>
          </p:nvSpPr>
          <p:spPr>
            <a:xfrm>
              <a:off x="2537478" y="3370762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1kb</a:t>
              </a:r>
            </a:p>
          </p:txBody>
        </p: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C35923CD-8E57-A141-8F74-AD0A59C611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267" y="3540421"/>
              <a:ext cx="1532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C1783CF9-EB61-5E4A-8591-9E4EDDA86789}"/>
                </a:ext>
              </a:extLst>
            </p:cNvPr>
            <p:cNvSpPr txBox="1"/>
            <p:nvPr/>
          </p:nvSpPr>
          <p:spPr>
            <a:xfrm>
              <a:off x="2343514" y="2196235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250bp</a:t>
              </a: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B787D20F-21AD-AD47-8EC2-6D1A353CB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267" y="2378594"/>
              <a:ext cx="1532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9377CEB8-2926-4645-B135-6D46E4BE236B}"/>
                </a:ext>
              </a:extLst>
            </p:cNvPr>
            <p:cNvSpPr txBox="1"/>
            <p:nvPr/>
          </p:nvSpPr>
          <p:spPr>
            <a:xfrm>
              <a:off x="2343514" y="1706646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250bp</a:t>
              </a:r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20F813ED-1A86-8A4C-9CAB-DE4B40A080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267" y="1873960"/>
              <a:ext cx="1532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028A4D3D-883B-B040-B986-B7C3CB295036}"/>
                </a:ext>
              </a:extLst>
            </p:cNvPr>
            <p:cNvSpPr txBox="1"/>
            <p:nvPr/>
          </p:nvSpPr>
          <p:spPr>
            <a:xfrm>
              <a:off x="2343514" y="4041786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250bp</a:t>
              </a:r>
            </a:p>
          </p:txBody>
        </p: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27A032E6-DF40-D04D-8428-896BA8DA32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267" y="4236969"/>
              <a:ext cx="1532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BCDDDDAA-5341-FF43-895B-528826C48D68}"/>
                </a:ext>
              </a:extLst>
            </p:cNvPr>
            <p:cNvSpPr txBox="1"/>
            <p:nvPr/>
          </p:nvSpPr>
          <p:spPr>
            <a:xfrm>
              <a:off x="2343514" y="4762058"/>
              <a:ext cx="647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cs typeface="Times New Roman" panose="02020603050405020304" pitchFamily="18" charset="0"/>
                </a:rPr>
                <a:t>250bp</a:t>
              </a:r>
            </a:p>
          </p:txBody>
        </p: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5DD23606-D5CE-A049-B29E-F613941B63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267" y="4944417"/>
              <a:ext cx="1532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4F91608E-2AEB-D744-8CED-288C069CCCF6}"/>
              </a:ext>
            </a:extLst>
          </p:cNvPr>
          <p:cNvCxnSpPr>
            <a:cxnSpLocks/>
          </p:cNvCxnSpPr>
          <p:nvPr/>
        </p:nvCxnSpPr>
        <p:spPr>
          <a:xfrm>
            <a:off x="8135341" y="1879823"/>
            <a:ext cx="0" cy="986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D1C6AAEF-51B2-5543-9DCA-2EF52F529505}"/>
              </a:ext>
            </a:extLst>
          </p:cNvPr>
          <p:cNvCxnSpPr>
            <a:cxnSpLocks/>
          </p:cNvCxnSpPr>
          <p:nvPr/>
        </p:nvCxnSpPr>
        <p:spPr>
          <a:xfrm>
            <a:off x="8135341" y="2961923"/>
            <a:ext cx="0" cy="1378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785DE34E-E233-F24F-804F-7800EB13EC96}"/>
              </a:ext>
            </a:extLst>
          </p:cNvPr>
          <p:cNvCxnSpPr>
            <a:cxnSpLocks/>
          </p:cNvCxnSpPr>
          <p:nvPr/>
        </p:nvCxnSpPr>
        <p:spPr>
          <a:xfrm>
            <a:off x="8135341" y="4409878"/>
            <a:ext cx="0" cy="1228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 Box 44">
            <a:extLst>
              <a:ext uri="{FF2B5EF4-FFF2-40B4-BE49-F238E27FC236}">
                <a16:creationId xmlns:a16="http://schemas.microsoft.com/office/drawing/2014/main" id="{76C6E54D-D3AE-8D4F-8B7F-E02E89D53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419" y="1226404"/>
            <a:ext cx="835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i="1" dirty="0">
                <a:latin typeface="+mn-lt"/>
                <a:cs typeface="Times New Roman" panose="02020603050405020304" pitchFamily="18" charset="0"/>
              </a:rPr>
              <a:t>Ossr1</a:t>
            </a:r>
          </a:p>
        </p:txBody>
      </p:sp>
      <p:sp>
        <p:nvSpPr>
          <p:cNvPr id="329" name="Text Box 44">
            <a:extLst>
              <a:ext uri="{FF2B5EF4-FFF2-40B4-BE49-F238E27FC236}">
                <a16:creationId xmlns:a16="http://schemas.microsoft.com/office/drawing/2014/main" id="{E1E5EAA5-8AD3-D947-96CE-6F69813D4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658" y="1226404"/>
            <a:ext cx="835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268630-2C1A-644D-8208-B86BD665EEB1}"/>
              </a:ext>
            </a:extLst>
          </p:cNvPr>
          <p:cNvSpPr/>
          <p:nvPr/>
        </p:nvSpPr>
        <p:spPr>
          <a:xfrm>
            <a:off x="4739991" y="4432212"/>
            <a:ext cx="1022316" cy="12760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305992-FF31-0B43-A716-C7BEC6E35939}"/>
              </a:ext>
            </a:extLst>
          </p:cNvPr>
          <p:cNvSpPr/>
          <p:nvPr/>
        </p:nvSpPr>
        <p:spPr>
          <a:xfrm>
            <a:off x="6828260" y="4428559"/>
            <a:ext cx="1022316" cy="12760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Box 5">
            <a:extLst>
              <a:ext uri="{FF2B5EF4-FFF2-40B4-BE49-F238E27FC236}">
                <a16:creationId xmlns:a16="http://schemas.microsoft.com/office/drawing/2014/main" id="{CF10D408-4665-344F-9712-7F81071D2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99" y="317653"/>
            <a:ext cx="10672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RNA-seq of WT and </a:t>
            </a:r>
            <a:r>
              <a:rPr lang="en-US" altLang="en-US" sz="2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Ossr1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seedlings: Confirmation of samples</a:t>
            </a:r>
          </a:p>
        </p:txBody>
      </p:sp>
    </p:spTree>
    <p:extLst>
      <p:ext uri="{BB962C8B-B14F-4D97-AF65-F5344CB8AC3E}">
        <p14:creationId xmlns:p14="http://schemas.microsoft.com/office/powerpoint/2010/main" val="10740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 Box 5">
            <a:extLst>
              <a:ext uri="{FF2B5EF4-FFF2-40B4-BE49-F238E27FC236}">
                <a16:creationId xmlns:a16="http://schemas.microsoft.com/office/drawing/2014/main" id="{94197C6E-87C8-8341-98B0-D6F93421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24" y="230419"/>
            <a:ext cx="11943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RNA-seq of WT and </a:t>
            </a:r>
            <a:r>
              <a:rPr lang="en-US" altLang="en-US" sz="2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Ossr1 </a:t>
            </a: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seedlings: Multi-dimensional scaling plot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2957692-3993-F649-8DC0-B327D4A13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670" y="1255337"/>
            <a:ext cx="5920495" cy="53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2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475</Words>
  <Application>Microsoft Macintosh PowerPoint</Application>
  <PresentationFormat>Widescreen</PresentationFormat>
  <Paragraphs>193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Arial-BoldMT</vt:lpstr>
      <vt:lpstr>Calibri</vt:lpstr>
      <vt:lpstr>Calibri Light</vt:lpstr>
      <vt:lpstr>Lora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Williams,Sere</dc:creator>
  <cp:lastModifiedBy>King,David</cp:lastModifiedBy>
  <cp:revision>8</cp:revision>
  <cp:lastPrinted>2019-08-09T21:59:06Z</cp:lastPrinted>
  <dcterms:created xsi:type="dcterms:W3CDTF">2019-08-08T18:52:14Z</dcterms:created>
  <dcterms:modified xsi:type="dcterms:W3CDTF">2019-08-09T22:00:55Z</dcterms:modified>
</cp:coreProperties>
</file>