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73" r:id="rId4"/>
    <p:sldId id="258" r:id="rId5"/>
    <p:sldId id="260" r:id="rId6"/>
    <p:sldId id="274" r:id="rId7"/>
    <p:sldId id="262" r:id="rId8"/>
    <p:sldId id="275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A5BAE4-6695-FC1B-FCC1-31591ADF6FEB}" v="5" dt="2023-07-17T13:04:54.9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83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5B1A4-A1BE-480F-A62F-F94925B205BF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2AB20-E3F2-40EB-AAFC-D7EDD920A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96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Lato" panose="020F0502020204030203" pitchFamily="34" charset="0"/>
                <a:cs typeface="Lato" panose="020F0502020204030203" pitchFamily="34" charset="0"/>
              </a:rPr>
              <a:t>Technical language or high levels of detail can be a barrier to student learning.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02AB20-E3F2-40EB-AAFC-D7EDD920A1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40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a note here about how this could apply outside of teaching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02AB20-E3F2-40EB-AAFC-D7EDD920A1D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36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C5D4-4504-4267-A71D-BA9CE691F748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3E9B-7EDD-40AB-9DEA-E4A3C5F57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66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C5D4-4504-4267-A71D-BA9CE691F748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3E9B-7EDD-40AB-9DEA-E4A3C5F57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6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C5D4-4504-4267-A71D-BA9CE691F748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3E9B-7EDD-40AB-9DEA-E4A3C5F57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0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C5D4-4504-4267-A71D-BA9CE691F748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3E9B-7EDD-40AB-9DEA-E4A3C5F57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9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C5D4-4504-4267-A71D-BA9CE691F748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3E9B-7EDD-40AB-9DEA-E4A3C5F57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40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C5D4-4504-4267-A71D-BA9CE691F748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3E9B-7EDD-40AB-9DEA-E4A3C5F57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02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C5D4-4504-4267-A71D-BA9CE691F748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3E9B-7EDD-40AB-9DEA-E4A3C5F57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14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C5D4-4504-4267-A71D-BA9CE691F748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3E9B-7EDD-40AB-9DEA-E4A3C5F57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89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C5D4-4504-4267-A71D-BA9CE691F748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3E9B-7EDD-40AB-9DEA-E4A3C5F57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2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C5D4-4504-4267-A71D-BA9CE691F748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3E9B-7EDD-40AB-9DEA-E4A3C5F57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6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C5D4-4504-4267-A71D-BA9CE691F748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93E9B-7EDD-40AB-9DEA-E4A3C5F57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22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3C5D4-4504-4267-A71D-BA9CE691F748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93E9B-7EDD-40AB-9DEA-E4A3C5F57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587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C8922-F4F3-6E5C-0D1A-40315E66C4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Lato" panose="020F0502020204030203" pitchFamily="34" charset="0"/>
                <a:cs typeface="Lato" panose="020F0502020204030203" pitchFamily="34" charset="0"/>
              </a:rPr>
              <a:t>Scientific writing in the classroom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C83E9-85B9-369C-DD76-C24F24644D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lang="en-US" dirty="0">
                <a:latin typeface="Lato" panose="020F0502020204030203" pitchFamily="34" charset="0"/>
                <a:cs typeface="Lato" panose="020F0502020204030203" pitchFamily="34" charset="0"/>
              </a:rPr>
              <a:t>Drew Tonsager</a:t>
            </a:r>
          </a:p>
          <a:p>
            <a:r>
              <a:rPr lang="en-US" dirty="0">
                <a:latin typeface="Lato" panose="020F0502020204030203" pitchFamily="34" charset="0"/>
                <a:cs typeface="Lato" panose="020F0502020204030203" pitchFamily="34" charset="0"/>
              </a:rPr>
              <a:t>2023 Summer Science Writing Workshop</a:t>
            </a:r>
          </a:p>
          <a:p>
            <a:endParaRPr lang="en-US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en-US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629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103026F-CF05-5173-CBB0-3E2524BD6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Remember</a:t>
            </a:r>
            <a:r>
              <a:rPr lang="en-US" dirty="0">
                <a:solidFill>
                  <a:schemeClr val="accent5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>
                <a:latin typeface="Lato" panose="020F0502020204030203" pitchFamily="34" charset="0"/>
                <a:cs typeface="Lato" panose="020F0502020204030203" pitchFamily="34" charset="0"/>
              </a:rPr>
              <a:t>involves recalling and recognizing concepts</a:t>
            </a:r>
            <a:endParaRPr lang="en-US" dirty="0">
              <a:solidFill>
                <a:schemeClr val="accent5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58689E6-E19C-49B1-6F96-650A6A824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sz="2400" dirty="0">
                <a:latin typeface="Lato" panose="020F0502020204030203" pitchFamily="34" charset="0"/>
                <a:cs typeface="Lato" panose="020F0502020204030203" pitchFamily="34" charset="0"/>
              </a:rPr>
              <a:t>The processes associated with understanding are defining, duplicating, listing, memorizing, and stating </a:t>
            </a:r>
          </a:p>
          <a:p>
            <a:r>
              <a:rPr lang="en-US" sz="2400" dirty="0">
                <a:latin typeface="Lato" panose="020F0502020204030203" pitchFamily="34" charset="0"/>
                <a:cs typeface="Lato" panose="020F0502020204030203" pitchFamily="34" charset="0"/>
              </a:rPr>
              <a:t>Sample question frames:</a:t>
            </a:r>
          </a:p>
          <a:p>
            <a:pPr lvl="1"/>
            <a:r>
              <a:rPr lang="en-US" sz="2000" dirty="0">
                <a:latin typeface="Lato" panose="020F0502020204030203" pitchFamily="34" charset="0"/>
                <a:cs typeface="Lato" panose="020F0502020204030203" pitchFamily="34" charset="0"/>
              </a:rPr>
              <a:t>What are the most spoken languages of Latin America?</a:t>
            </a:r>
          </a:p>
          <a:p>
            <a:pPr lvl="1"/>
            <a:r>
              <a:rPr lang="en-US" sz="2000" dirty="0">
                <a:latin typeface="Lato" panose="020F0502020204030203" pitchFamily="34" charset="0"/>
                <a:cs typeface="Lato" panose="020F0502020204030203" pitchFamily="34" charset="0"/>
              </a:rPr>
              <a:t>What is the chemical formula for water?</a:t>
            </a:r>
          </a:p>
          <a:p>
            <a:pPr lvl="1"/>
            <a:r>
              <a:rPr lang="en-US" sz="2000" dirty="0">
                <a:latin typeface="Lato" panose="020F0502020204030203" pitchFamily="34" charset="0"/>
                <a:cs typeface="Lato" panose="020F0502020204030203" pitchFamily="34" charset="0"/>
              </a:rPr>
              <a:t>Who was the first president of the United States?</a:t>
            </a:r>
            <a:endParaRPr lang="en-US" sz="2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en-US" sz="2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US" sz="2400" dirty="0">
                <a:latin typeface="Lato" panose="020F0502020204030203" pitchFamily="34" charset="0"/>
                <a:cs typeface="Lato" panose="020F0502020204030203" pitchFamily="34" charset="0"/>
              </a:rPr>
              <a:t>“Before you can </a:t>
            </a:r>
            <a:r>
              <a:rPr lang="en-US" sz="2400" dirty="0">
                <a:solidFill>
                  <a:srgbClr val="00B0F0"/>
                </a:solidFill>
                <a:latin typeface="Lato" panose="020F0502020204030203" pitchFamily="34" charset="0"/>
                <a:cs typeface="Lato" panose="020F0502020204030203" pitchFamily="34" charset="0"/>
              </a:rPr>
              <a:t>understand</a:t>
            </a:r>
            <a:r>
              <a:rPr lang="en-US" sz="2400" dirty="0">
                <a:latin typeface="Lato" panose="020F0502020204030203" pitchFamily="34" charset="0"/>
                <a:cs typeface="Lato" panose="020F0502020204030203" pitchFamily="34" charset="0"/>
              </a:rPr>
              <a:t> a concept, you must </a:t>
            </a:r>
            <a:r>
              <a:rPr lang="en-US" sz="2400" dirty="0">
                <a:solidFill>
                  <a:schemeClr val="accent1"/>
                </a:solidFill>
                <a:latin typeface="Lato" panose="020F0502020204030203" pitchFamily="34" charset="0"/>
                <a:cs typeface="Lato" panose="020F0502020204030203" pitchFamily="34" charset="0"/>
              </a:rPr>
              <a:t>remember</a:t>
            </a:r>
            <a:r>
              <a:rPr lang="en-US" sz="2400" dirty="0">
                <a:latin typeface="Lato" panose="020F0502020204030203" pitchFamily="34" charset="0"/>
                <a:cs typeface="Lato" panose="020F0502020204030203" pitchFamily="34" charset="0"/>
              </a:rPr>
              <a:t> it”</a:t>
            </a:r>
          </a:p>
          <a:p>
            <a:endParaRPr lang="en-US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en-US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1" name="Picture 4" descr="Revised Blooms Taxonomy: Remember, Understand, Apply, Analyse, Evaluate, Create.">
            <a:extLst>
              <a:ext uri="{FF2B5EF4-FFF2-40B4-BE49-F238E27FC236}">
                <a16:creationId xmlns:a16="http://schemas.microsoft.com/office/drawing/2014/main" id="{8481F4AF-5A22-72D3-EDD8-F40E24D38B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" t="75390" r="10166" b="13444"/>
          <a:stretch/>
        </p:blipFill>
        <p:spPr bwMode="auto">
          <a:xfrm>
            <a:off x="1008386" y="5494901"/>
            <a:ext cx="10175227" cy="816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278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103026F-CF05-5173-CBB0-3E2524BD6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  <a:latin typeface="Lato" panose="020F0502020204030203" pitchFamily="34" charset="0"/>
                <a:cs typeface="Lato" panose="020F0502020204030203" pitchFamily="34" charset="0"/>
              </a:rPr>
              <a:t>Understand</a:t>
            </a:r>
            <a:r>
              <a:rPr lang="en-US" dirty="0">
                <a:solidFill>
                  <a:schemeClr val="accent5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>
                <a:latin typeface="Lato" panose="020F0502020204030203" pitchFamily="34" charset="0"/>
                <a:cs typeface="Lato" panose="020F0502020204030203" pitchFamily="34" charset="0"/>
              </a:rPr>
              <a:t>involves learners explaining a concept in their own words</a:t>
            </a:r>
            <a:endParaRPr lang="en-US" dirty="0">
              <a:solidFill>
                <a:schemeClr val="accent5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58689E6-E19C-49B1-6F96-650A6A824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sz="2400" dirty="0">
                <a:latin typeface="Lato" panose="020F0502020204030203" pitchFamily="34" charset="0"/>
                <a:cs typeface="Lato" panose="020F0502020204030203" pitchFamily="34" charset="0"/>
              </a:rPr>
              <a:t>The processes associated with understanding are interpreting, exemplifying, classifying, summarizing, inferring, comparing, and explaining</a:t>
            </a:r>
          </a:p>
          <a:p>
            <a:r>
              <a:rPr lang="en-US" sz="2400" dirty="0">
                <a:latin typeface="Lato" panose="020F0502020204030203" pitchFamily="34" charset="0"/>
                <a:cs typeface="Lato" panose="020F0502020204030203" pitchFamily="34" charset="0"/>
              </a:rPr>
              <a:t>Sample question frames:</a:t>
            </a:r>
          </a:p>
          <a:p>
            <a:pPr lvl="1"/>
            <a:r>
              <a:rPr lang="en-US" sz="2000" dirty="0">
                <a:latin typeface="Lato" panose="020F0502020204030203" pitchFamily="34" charset="0"/>
                <a:cs typeface="Lato" panose="020F0502020204030203" pitchFamily="34" charset="0"/>
              </a:rPr>
              <a:t>Describe Newton’s three laws of motion in your own words</a:t>
            </a:r>
          </a:p>
          <a:p>
            <a:pPr lvl="1"/>
            <a:r>
              <a:rPr lang="en-US" sz="2000" dirty="0">
                <a:latin typeface="Lato" panose="020F0502020204030203" pitchFamily="34" charset="0"/>
                <a:cs typeface="Lato" panose="020F0502020204030203" pitchFamily="34" charset="0"/>
              </a:rPr>
              <a:t>Explain how sensory receptors in our brain detect stimuli</a:t>
            </a:r>
          </a:p>
          <a:p>
            <a:pPr lvl="1"/>
            <a:r>
              <a:rPr lang="en-US" sz="2000" dirty="0">
                <a:latin typeface="Lato" panose="020F0502020204030203" pitchFamily="34" charset="0"/>
                <a:cs typeface="Lato" panose="020F0502020204030203" pitchFamily="34" charset="0"/>
              </a:rPr>
              <a:t>Distinguish mass versus weight</a:t>
            </a:r>
            <a:endParaRPr lang="en-US" sz="2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en-US" sz="2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US" sz="2400" dirty="0">
                <a:latin typeface="Lato" panose="020F0502020204030203" pitchFamily="34" charset="0"/>
                <a:cs typeface="Lato" panose="020F0502020204030203" pitchFamily="34" charset="0"/>
              </a:rPr>
              <a:t>“To </a:t>
            </a:r>
            <a:r>
              <a:rPr lang="en-US" sz="2400" dirty="0">
                <a:solidFill>
                  <a:srgbClr val="00B050"/>
                </a:solidFill>
                <a:latin typeface="Lato" panose="020F0502020204030203" pitchFamily="34" charset="0"/>
                <a:cs typeface="Lato" panose="020F0502020204030203" pitchFamily="34" charset="0"/>
              </a:rPr>
              <a:t>apply</a:t>
            </a:r>
            <a:r>
              <a:rPr lang="en-US" sz="2400" dirty="0">
                <a:latin typeface="Lato" panose="020F0502020204030203" pitchFamily="34" charset="0"/>
                <a:cs typeface="Lato" panose="020F0502020204030203" pitchFamily="34" charset="0"/>
              </a:rPr>
              <a:t> a concept, you must first </a:t>
            </a:r>
            <a:r>
              <a:rPr lang="en-US" sz="2400" dirty="0">
                <a:solidFill>
                  <a:srgbClr val="00B0F0"/>
                </a:solidFill>
                <a:latin typeface="Lato" panose="020F0502020204030203" pitchFamily="34" charset="0"/>
                <a:cs typeface="Lato" panose="020F0502020204030203" pitchFamily="34" charset="0"/>
              </a:rPr>
              <a:t>understand</a:t>
            </a:r>
            <a:r>
              <a:rPr lang="en-US" sz="2400" dirty="0">
                <a:latin typeface="Lato" panose="020F0502020204030203" pitchFamily="34" charset="0"/>
                <a:cs typeface="Lato" panose="020F0502020204030203" pitchFamily="34" charset="0"/>
              </a:rPr>
              <a:t> it”</a:t>
            </a:r>
          </a:p>
          <a:p>
            <a:endParaRPr lang="en-US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en-US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1" name="Picture 4" descr="Revised Blooms Taxonomy: Remember, Understand, Apply, Analyse, Evaluate, Create.">
            <a:extLst>
              <a:ext uri="{FF2B5EF4-FFF2-40B4-BE49-F238E27FC236}">
                <a16:creationId xmlns:a16="http://schemas.microsoft.com/office/drawing/2014/main" id="{8481F4AF-5A22-72D3-EDD8-F40E24D38B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111" r="4551" b="24922"/>
          <a:stretch/>
        </p:blipFill>
        <p:spPr bwMode="auto">
          <a:xfrm>
            <a:off x="509587" y="5509468"/>
            <a:ext cx="11172825" cy="802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589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103026F-CF05-5173-CBB0-3E2524BD6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  <a:latin typeface="Lato" panose="020F0502020204030203" pitchFamily="34" charset="0"/>
                <a:cs typeface="Lato" panose="020F0502020204030203" pitchFamily="34" charset="0"/>
              </a:rPr>
              <a:t>Apply</a:t>
            </a:r>
            <a:r>
              <a:rPr lang="en-US" dirty="0">
                <a:solidFill>
                  <a:schemeClr val="accent5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>
                <a:latin typeface="Lato" panose="020F0502020204030203" pitchFamily="34" charset="0"/>
                <a:cs typeface="Lato" panose="020F0502020204030203" pitchFamily="34" charset="0"/>
              </a:rPr>
              <a:t>involves using facts, ideas, and concepts in new contexts and situations</a:t>
            </a:r>
            <a:endParaRPr lang="en-US" dirty="0">
              <a:solidFill>
                <a:schemeClr val="accent5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58689E6-E19C-49B1-6F96-650A6A824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sz="2400" dirty="0">
                <a:latin typeface="Lato" panose="020F0502020204030203" pitchFamily="34" charset="0"/>
                <a:cs typeface="Lato" panose="020F0502020204030203" pitchFamily="34" charset="0"/>
              </a:rPr>
              <a:t>The processes associated with application are executing, implementing, solving, and demonstrating</a:t>
            </a:r>
          </a:p>
          <a:p>
            <a:r>
              <a:rPr lang="en-US" sz="2400" dirty="0">
                <a:latin typeface="Lato" panose="020F0502020204030203" pitchFamily="34" charset="0"/>
                <a:cs typeface="Lato" panose="020F0502020204030203" pitchFamily="34" charset="0"/>
              </a:rPr>
              <a:t>Sample question frames:</a:t>
            </a:r>
          </a:p>
          <a:p>
            <a:pPr lvl="1"/>
            <a:r>
              <a:rPr lang="en-US" sz="2000" dirty="0">
                <a:latin typeface="Lato" panose="020F0502020204030203" pitchFamily="34" charset="0"/>
                <a:cs typeface="Lato" panose="020F0502020204030203" pitchFamily="34" charset="0"/>
              </a:rPr>
              <a:t>Calculate the kinetic energy of a projectile</a:t>
            </a:r>
          </a:p>
          <a:p>
            <a:pPr lvl="1"/>
            <a:r>
              <a:rPr lang="en-US" sz="2000" dirty="0">
                <a:latin typeface="Lato" panose="020F0502020204030203" pitchFamily="34" charset="0"/>
                <a:cs typeface="Lato" panose="020F0502020204030203" pitchFamily="34" charset="0"/>
              </a:rPr>
              <a:t>Determine the derivative of the following mathematical equation</a:t>
            </a:r>
          </a:p>
          <a:p>
            <a:pPr lvl="1"/>
            <a:r>
              <a:rPr lang="en-US" sz="2000" dirty="0">
                <a:latin typeface="Lato" panose="020F0502020204030203" pitchFamily="34" charset="0"/>
                <a:cs typeface="Lato" panose="020F0502020204030203" pitchFamily="34" charset="0"/>
              </a:rPr>
              <a:t>Plot the data from your enzymatic reaction using the Lineweaver-Burke method</a:t>
            </a:r>
          </a:p>
          <a:p>
            <a:endParaRPr lang="en-US" sz="2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en-US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en-US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1" name="Picture 4" descr="Revised Blooms Taxonomy: Remember, Understand, Apply, Analyse, Evaluate, Create.">
            <a:extLst>
              <a:ext uri="{FF2B5EF4-FFF2-40B4-BE49-F238E27FC236}">
                <a16:creationId xmlns:a16="http://schemas.microsoft.com/office/drawing/2014/main" id="{8481F4AF-5A22-72D3-EDD8-F40E24D38B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52" r="5555" b="35927"/>
          <a:stretch/>
        </p:blipFill>
        <p:spPr bwMode="auto">
          <a:xfrm>
            <a:off x="568359" y="5429906"/>
            <a:ext cx="11055281" cy="813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849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103026F-CF05-5173-CBB0-3E2524BD6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79884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/>
                </a:solidFill>
                <a:latin typeface="Lato" panose="020F0502020204030203" pitchFamily="34" charset="0"/>
                <a:cs typeface="Lato" panose="020F0502020204030203" pitchFamily="34" charset="0"/>
              </a:rPr>
              <a:t>Analyze</a:t>
            </a:r>
            <a:r>
              <a:rPr lang="en-US" dirty="0">
                <a:solidFill>
                  <a:schemeClr val="accent5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>
                <a:latin typeface="Lato" panose="020F0502020204030203" pitchFamily="34" charset="0"/>
                <a:cs typeface="Lato" panose="020F0502020204030203" pitchFamily="34" charset="0"/>
              </a:rPr>
              <a:t>involves learners breaking down concepts and examining their relationships</a:t>
            </a:r>
            <a:endParaRPr lang="en-US" dirty="0">
              <a:solidFill>
                <a:schemeClr val="accent5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58689E6-E19C-49B1-6F96-650A6A824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sz="2400" dirty="0">
                <a:latin typeface="Lato" panose="020F0502020204030203" pitchFamily="34" charset="0"/>
                <a:cs typeface="Lato" panose="020F0502020204030203" pitchFamily="34" charset="0"/>
              </a:rPr>
              <a:t>The processes associated with analysis are differentiating, organizing, and attributing</a:t>
            </a:r>
          </a:p>
          <a:p>
            <a:r>
              <a:rPr lang="en-US" sz="2400" dirty="0">
                <a:latin typeface="Lato" panose="020F0502020204030203" pitchFamily="34" charset="0"/>
                <a:cs typeface="Lato" panose="020F0502020204030203" pitchFamily="34" charset="0"/>
              </a:rPr>
              <a:t>Sample question frames:</a:t>
            </a:r>
          </a:p>
          <a:p>
            <a:pPr lvl="1"/>
            <a:r>
              <a:rPr lang="en-US" sz="2000" dirty="0">
                <a:latin typeface="Lato" panose="020F0502020204030203" pitchFamily="34" charset="0"/>
                <a:cs typeface="Lato" panose="020F0502020204030203" pitchFamily="34" charset="0"/>
              </a:rPr>
              <a:t>Compare and contrast prokaryotic and eukaryotic cells</a:t>
            </a:r>
          </a:p>
          <a:p>
            <a:pPr lvl="1"/>
            <a:r>
              <a:rPr lang="en-US" sz="2000" dirty="0">
                <a:latin typeface="Lato" panose="020F0502020204030203" pitchFamily="34" charset="0"/>
                <a:cs typeface="Lato" panose="020F0502020204030203" pitchFamily="34" charset="0"/>
              </a:rPr>
              <a:t>Illustrate how DNA code translates into RNA code</a:t>
            </a:r>
          </a:p>
          <a:p>
            <a:pPr lvl="1"/>
            <a:r>
              <a:rPr lang="en-US" sz="2000" dirty="0">
                <a:latin typeface="Lato" panose="020F0502020204030203" pitchFamily="34" charset="0"/>
                <a:cs typeface="Lato" panose="020F0502020204030203" pitchFamily="34" charset="0"/>
              </a:rPr>
              <a:t>Identify the author’s point of view of an essay</a:t>
            </a:r>
            <a:endParaRPr lang="en-US" sz="2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en-US" sz="2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US" sz="2400" dirty="0">
                <a:latin typeface="Lato" panose="020F0502020204030203" pitchFamily="34" charset="0"/>
                <a:cs typeface="Lato" panose="020F0502020204030203" pitchFamily="34" charset="0"/>
              </a:rPr>
              <a:t>“In order to </a:t>
            </a:r>
            <a:r>
              <a:rPr lang="en-US" sz="2400" dirty="0">
                <a:solidFill>
                  <a:schemeClr val="accent2"/>
                </a:solidFill>
                <a:latin typeface="Lato" panose="020F0502020204030203" pitchFamily="34" charset="0"/>
                <a:cs typeface="Lato" panose="020F0502020204030203" pitchFamily="34" charset="0"/>
              </a:rPr>
              <a:t>evaluate</a:t>
            </a:r>
            <a:r>
              <a:rPr lang="en-US" sz="2400" dirty="0">
                <a:latin typeface="Lato" panose="020F0502020204030203" pitchFamily="34" charset="0"/>
                <a:cs typeface="Lato" panose="020F0502020204030203" pitchFamily="34" charset="0"/>
              </a:rPr>
              <a:t> a process, you must have </a:t>
            </a:r>
            <a:r>
              <a:rPr lang="en-US" sz="2400" dirty="0">
                <a:solidFill>
                  <a:schemeClr val="accent4"/>
                </a:solidFill>
                <a:latin typeface="Lato" panose="020F0502020204030203" pitchFamily="34" charset="0"/>
                <a:cs typeface="Lato" panose="020F0502020204030203" pitchFamily="34" charset="0"/>
              </a:rPr>
              <a:t>analyzed</a:t>
            </a:r>
            <a:r>
              <a:rPr lang="en-US" sz="2400" dirty="0">
                <a:latin typeface="Lato" panose="020F0502020204030203" pitchFamily="34" charset="0"/>
                <a:cs typeface="Lato" panose="020F0502020204030203" pitchFamily="34" charset="0"/>
              </a:rPr>
              <a:t> it”</a:t>
            </a:r>
          </a:p>
          <a:p>
            <a:endParaRPr lang="en-US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en-US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1" name="Picture 4" descr="Revised Blooms Taxonomy: Remember, Understand, Apply, Analyse, Evaluate, Create.">
            <a:extLst>
              <a:ext uri="{FF2B5EF4-FFF2-40B4-BE49-F238E27FC236}">
                <a16:creationId xmlns:a16="http://schemas.microsoft.com/office/drawing/2014/main" id="{8481F4AF-5A22-72D3-EDD8-F40E24D38B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367" r="4560" b="47049"/>
          <a:stretch/>
        </p:blipFill>
        <p:spPr bwMode="auto">
          <a:xfrm>
            <a:off x="582691" y="5426076"/>
            <a:ext cx="11171852" cy="92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712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103026F-CF05-5173-CBB0-3E2524BD6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79884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/>
                </a:solidFill>
                <a:latin typeface="Lato" panose="020F0502020204030203" pitchFamily="34" charset="0"/>
                <a:cs typeface="Lato" panose="020F0502020204030203" pitchFamily="34" charset="0"/>
              </a:rPr>
              <a:t>Evaluate</a:t>
            </a:r>
            <a:r>
              <a:rPr lang="en-US" dirty="0">
                <a:solidFill>
                  <a:schemeClr val="accent5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>
                <a:latin typeface="Lato" panose="020F0502020204030203" pitchFamily="34" charset="0"/>
                <a:cs typeface="Lato" panose="020F0502020204030203" pitchFamily="34" charset="0"/>
              </a:rPr>
              <a:t>involves learners making judgements on concepts</a:t>
            </a:r>
            <a:endParaRPr lang="en-US" dirty="0">
              <a:solidFill>
                <a:schemeClr val="accent5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58689E6-E19C-49B1-6F96-650A6A824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sz="2400" dirty="0">
                <a:latin typeface="Lato" panose="020F0502020204030203" pitchFamily="34" charset="0"/>
                <a:cs typeface="Lato" panose="020F0502020204030203" pitchFamily="34" charset="0"/>
              </a:rPr>
              <a:t>The processes associated with understanding are checking, defending, arguing and critiquing</a:t>
            </a:r>
          </a:p>
          <a:p>
            <a:r>
              <a:rPr lang="en-US" sz="2400" dirty="0">
                <a:latin typeface="Lato" panose="020F0502020204030203" pitchFamily="34" charset="0"/>
                <a:cs typeface="Lato" panose="020F0502020204030203" pitchFamily="34" charset="0"/>
              </a:rPr>
              <a:t>Sample question frames:</a:t>
            </a:r>
          </a:p>
          <a:p>
            <a:pPr lvl="1"/>
            <a:r>
              <a:rPr lang="en-US" sz="2000" dirty="0">
                <a:latin typeface="Lato" panose="020F0502020204030203" pitchFamily="34" charset="0"/>
                <a:cs typeface="Lato" panose="020F0502020204030203" pitchFamily="34" charset="0"/>
              </a:rPr>
              <a:t>In your opinion, is online piracy ethical?</a:t>
            </a:r>
          </a:p>
          <a:p>
            <a:pPr lvl="1"/>
            <a:r>
              <a:rPr lang="en-US" sz="2000" dirty="0">
                <a:latin typeface="Lato" panose="020F0502020204030203" pitchFamily="34" charset="0"/>
                <a:cs typeface="Lato" panose="020F0502020204030203" pitchFamily="34" charset="0"/>
              </a:rPr>
              <a:t>Assess the environmental impact of coal mining</a:t>
            </a:r>
          </a:p>
          <a:p>
            <a:pPr lvl="1"/>
            <a:r>
              <a:rPr lang="en-US" sz="2000" dirty="0">
                <a:latin typeface="Lato" panose="020F0502020204030203" pitchFamily="34" charset="0"/>
                <a:cs typeface="Lato" panose="020F0502020204030203" pitchFamily="34" charset="0"/>
              </a:rPr>
              <a:t>Would you expect an alanine substitution to alter the tertiary structure of this protein?</a:t>
            </a:r>
          </a:p>
          <a:p>
            <a:endParaRPr lang="en-US" sz="2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US" sz="2400" dirty="0">
                <a:latin typeface="Lato" panose="020F0502020204030203" pitchFamily="34" charset="0"/>
                <a:cs typeface="Lato" panose="020F0502020204030203" pitchFamily="34" charset="0"/>
              </a:rPr>
              <a:t>“To </a:t>
            </a:r>
            <a:r>
              <a:rPr lang="en-US" sz="2400" dirty="0">
                <a:solidFill>
                  <a:srgbClr val="FF0000"/>
                </a:solidFill>
                <a:latin typeface="Lato" panose="020F0502020204030203" pitchFamily="34" charset="0"/>
                <a:cs typeface="Lato" panose="020F0502020204030203" pitchFamily="34" charset="0"/>
              </a:rPr>
              <a:t>create</a:t>
            </a:r>
            <a:r>
              <a:rPr lang="en-US" sz="2400" dirty="0">
                <a:latin typeface="Lato" panose="020F0502020204030203" pitchFamily="34" charset="0"/>
                <a:cs typeface="Lato" panose="020F0502020204030203" pitchFamily="34" charset="0"/>
              </a:rPr>
              <a:t> an accurate conclusion, you must have completed a thorough </a:t>
            </a:r>
            <a:r>
              <a:rPr lang="en-US" sz="2400" dirty="0">
                <a:solidFill>
                  <a:schemeClr val="accent2"/>
                </a:solidFill>
                <a:latin typeface="Lato" panose="020F0502020204030203" pitchFamily="34" charset="0"/>
                <a:cs typeface="Lato" panose="020F0502020204030203" pitchFamily="34" charset="0"/>
              </a:rPr>
              <a:t>evaluation</a:t>
            </a:r>
            <a:r>
              <a:rPr lang="en-US" sz="2400" dirty="0">
                <a:latin typeface="Lato" panose="020F0502020204030203" pitchFamily="34" charset="0"/>
                <a:cs typeface="Lato" panose="020F0502020204030203" pitchFamily="34" charset="0"/>
              </a:rPr>
              <a:t>”</a:t>
            </a:r>
          </a:p>
          <a:p>
            <a:endParaRPr lang="en-US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en-US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1" name="Picture 4" descr="Revised Blooms Taxonomy: Remember, Understand, Apply, Analyse, Evaluate, Create.">
            <a:extLst>
              <a:ext uri="{FF2B5EF4-FFF2-40B4-BE49-F238E27FC236}">
                <a16:creationId xmlns:a16="http://schemas.microsoft.com/office/drawing/2014/main" id="{8481F4AF-5A22-72D3-EDD8-F40E24D38B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2" t="30480" r="4406" b="60336"/>
          <a:stretch/>
        </p:blipFill>
        <p:spPr bwMode="auto">
          <a:xfrm>
            <a:off x="1247993" y="5563795"/>
            <a:ext cx="9696014" cy="67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8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103026F-CF05-5173-CBB0-3E2524BD6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79884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Lato" panose="020F0502020204030203" pitchFamily="34" charset="0"/>
                <a:cs typeface="Lato" panose="020F0502020204030203" pitchFamily="34" charset="0"/>
              </a:rPr>
              <a:t>Create</a:t>
            </a:r>
            <a:r>
              <a:rPr lang="en-US" dirty="0">
                <a:solidFill>
                  <a:schemeClr val="accent5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dirty="0">
                <a:latin typeface="Lato" panose="020F0502020204030203" pitchFamily="34" charset="0"/>
                <a:cs typeface="Lato" panose="020F0502020204030203" pitchFamily="34" charset="0"/>
              </a:rPr>
              <a:t>involves learners demonstrating knowledge by </a:t>
            </a:r>
            <a:endParaRPr lang="en-US" dirty="0">
              <a:solidFill>
                <a:schemeClr val="accent5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58689E6-E19C-49B1-6F96-650A6A824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sz="2400" dirty="0">
                <a:latin typeface="Lato" panose="020F0502020204030203" pitchFamily="34" charset="0"/>
                <a:cs typeface="Lato" panose="020F0502020204030203" pitchFamily="34" charset="0"/>
              </a:rPr>
              <a:t>The processes associated with understanding are generating, planning, and producing</a:t>
            </a:r>
          </a:p>
          <a:p>
            <a:r>
              <a:rPr lang="en-US" sz="2400" dirty="0">
                <a:latin typeface="Lato" panose="020F0502020204030203" pitchFamily="34" charset="0"/>
                <a:cs typeface="Lato" panose="020F0502020204030203" pitchFamily="34" charset="0"/>
              </a:rPr>
              <a:t>Sample question frames:</a:t>
            </a:r>
          </a:p>
          <a:p>
            <a:pPr lvl="1"/>
            <a:r>
              <a:rPr lang="en-US" sz="2000" dirty="0">
                <a:latin typeface="Lato" panose="020F0502020204030203" pitchFamily="34" charset="0"/>
                <a:cs typeface="Lato" panose="020F0502020204030203" pitchFamily="34" charset="0"/>
              </a:rPr>
              <a:t>Design oligonucleotides to amplify the ampicillin resistance cassette from a plasmid</a:t>
            </a:r>
          </a:p>
          <a:p>
            <a:pPr lvl="1"/>
            <a:r>
              <a:rPr lang="en-US" sz="2000" dirty="0">
                <a:latin typeface="Lato" panose="020F0502020204030203" pitchFamily="34" charset="0"/>
                <a:cs typeface="Lato" panose="020F0502020204030203" pitchFamily="34" charset="0"/>
              </a:rPr>
              <a:t>Compose the scientific name of an organism.</a:t>
            </a:r>
          </a:p>
          <a:p>
            <a:pPr lvl="1"/>
            <a:r>
              <a:rPr lang="en-US" sz="2000" dirty="0">
                <a:latin typeface="Lato" panose="020F0502020204030203" pitchFamily="34" charset="0"/>
                <a:cs typeface="Lato" panose="020F0502020204030203" pitchFamily="34" charset="0"/>
              </a:rPr>
              <a:t>Develop a procedure to </a:t>
            </a:r>
          </a:p>
          <a:p>
            <a:endParaRPr lang="en-US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1" name="Picture 4" descr="Revised Blooms Taxonomy: Remember, Understand, Apply, Analyse, Evaluate, Create.">
            <a:extLst>
              <a:ext uri="{FF2B5EF4-FFF2-40B4-BE49-F238E27FC236}">
                <a16:creationId xmlns:a16="http://schemas.microsoft.com/office/drawing/2014/main" id="{8481F4AF-5A22-72D3-EDD8-F40E24D38B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7" t="19051" r="3561" b="70403"/>
          <a:stretch/>
        </p:blipFill>
        <p:spPr bwMode="auto">
          <a:xfrm>
            <a:off x="1368650" y="5343525"/>
            <a:ext cx="9618984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0081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DAD42-C4A0-B125-9B87-B9D95A40D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ato" panose="020F0502020204030203" pitchFamily="34" charset="0"/>
                <a:cs typeface="Lato" panose="020F0502020204030203" pitchFamily="34" charset="0"/>
              </a:rPr>
              <a:t>Taken together…</a:t>
            </a:r>
            <a:endParaRPr lang="en-US" dirty="0">
              <a:solidFill>
                <a:schemeClr val="accent5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E4DFC-4857-4565-08C4-D5794B689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Lato" panose="020F0502020204030203" pitchFamily="34" charset="0"/>
                <a:cs typeface="Lato" panose="020F0502020204030203" pitchFamily="34" charset="0"/>
              </a:rPr>
              <a:t>Ensure your questions are clear, concise, and consistent</a:t>
            </a:r>
          </a:p>
          <a:p>
            <a:r>
              <a:rPr lang="en-US" dirty="0">
                <a:latin typeface="Lato" panose="020F0502020204030203" pitchFamily="34" charset="0"/>
                <a:cs typeface="Lato" panose="020F0502020204030203" pitchFamily="34" charset="0"/>
              </a:rPr>
              <a:t>Assess students on lower-level processes (remember/understand) before higher-level processes (evaluate, create)</a:t>
            </a:r>
          </a:p>
          <a:p>
            <a:endParaRPr lang="en-US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en-US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661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DAD42-C4A0-B125-9B87-B9D95A40D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ato" panose="020F0502020204030203" pitchFamily="34" charset="0"/>
                <a:cs typeface="Lato" panose="020F0502020204030203" pitchFamily="34" charset="0"/>
              </a:rPr>
              <a:t>What next?</a:t>
            </a:r>
            <a:endParaRPr lang="en-US" dirty="0">
              <a:solidFill>
                <a:schemeClr val="accent5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E4DFC-4857-4565-08C4-D5794B689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Lato" panose="020F0502020204030203" pitchFamily="34" charset="0"/>
                <a:cs typeface="Lato" panose="020F0502020204030203" pitchFamily="34" charset="0"/>
              </a:rPr>
              <a:t>Test and refine your questions!</a:t>
            </a:r>
          </a:p>
          <a:p>
            <a:endParaRPr lang="en-US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US" dirty="0">
                <a:latin typeface="Lato" panose="020F0502020204030203" pitchFamily="34" charset="0"/>
                <a:cs typeface="Lato" panose="020F0502020204030203" pitchFamily="34" charset="0"/>
              </a:rPr>
              <a:t>Activity time!</a:t>
            </a:r>
          </a:p>
          <a:p>
            <a:pPr lvl="1"/>
            <a:r>
              <a:rPr lang="en-US" dirty="0">
                <a:latin typeface="Lato"/>
                <a:ea typeface="Lato"/>
                <a:cs typeface="Lato"/>
              </a:rPr>
              <a:t>Use the handout to design questions to access learning for a topic of your choice</a:t>
            </a:r>
          </a:p>
          <a:p>
            <a:pPr lvl="1"/>
            <a:r>
              <a:rPr lang="en-US" dirty="0">
                <a:latin typeface="Lato" panose="020F0502020204030203" pitchFamily="34" charset="0"/>
                <a:cs typeface="Lato" panose="020F0502020204030203" pitchFamily="34" charset="0"/>
              </a:rPr>
              <a:t>Follow the Bloom’s Taxonomy framework to assess learning at each level</a:t>
            </a:r>
            <a:endParaRPr lang="en-US" dirty="0">
              <a:latin typeface="Lato" panose="020F0502020204030203" pitchFamily="34" charset="0"/>
              <a:ea typeface="Lato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397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EDAD42-C4A0-B125-9B87-B9D95A40D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200"/>
              <a:t>An eye-opening experience while teaching BC406B…</a:t>
            </a:r>
          </a:p>
        </p:txBody>
      </p:sp>
      <p:sp>
        <p:nvSpPr>
          <p:cNvPr id="27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7296B3B-54A6-38A6-31D8-03FA6B260199}"/>
              </a:ext>
            </a:extLst>
          </p:cNvPr>
          <p:cNvSpPr txBox="1">
            <a:spLocks/>
          </p:cNvSpPr>
          <p:nvPr/>
        </p:nvSpPr>
        <p:spPr>
          <a:xfrm>
            <a:off x="640080" y="2872899"/>
            <a:ext cx="4243589" cy="3320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Working with my mentor Laurie Stargell, I developed the curriculum for BC406B, an eight-week research-based laboratory course for undergraduates </a:t>
            </a:r>
          </a:p>
          <a:p>
            <a:r>
              <a:rPr lang="en-US" sz="2200" dirty="0"/>
              <a:t>I wrote my own quiz/exam questions (for better or for worse) </a:t>
            </a:r>
          </a:p>
          <a:p>
            <a:endParaRPr lang="en-US" sz="2200" dirty="0"/>
          </a:p>
        </p:txBody>
      </p:sp>
      <p:pic>
        <p:nvPicPr>
          <p:cNvPr id="10" name="Picture 9" descr="A room with a computer and shelves&#10;&#10;Description automatically generated">
            <a:extLst>
              <a:ext uri="{FF2B5EF4-FFF2-40B4-BE49-F238E27FC236}">
                <a16:creationId xmlns:a16="http://schemas.microsoft.com/office/drawing/2014/main" id="{7EB88869-DE7E-CD99-F4F7-24D5F42857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4" r="-1" b="1851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15222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DAD42-C4A0-B125-9B87-B9D95A40D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ato" panose="020F0502020204030203" pitchFamily="34" charset="0"/>
                <a:cs typeface="Lato" panose="020F0502020204030203" pitchFamily="34" charset="0"/>
              </a:rPr>
              <a:t>I wrote some horrendous questions at first!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E4DFC-4857-4565-08C4-D5794B689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56155"/>
            <a:ext cx="10515600" cy="3020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>
                <a:latin typeface="Lato" panose="020F0502020204030203" pitchFamily="34" charset="0"/>
                <a:cs typeface="Lato" panose="020F0502020204030203" pitchFamily="34" charset="0"/>
              </a:rPr>
              <a:t>Drew performed a PCI extraction and unfortunately failed to get a PCR amplicon from his sample. However, he clearly had a visible, white precipitate present in the bottom of his tube. Explain what the white substance in the sample might be (other than DNA).</a:t>
            </a:r>
          </a:p>
        </p:txBody>
      </p:sp>
    </p:spTree>
    <p:extLst>
      <p:ext uri="{BB962C8B-B14F-4D97-AF65-F5344CB8AC3E}">
        <p14:creationId xmlns:p14="http://schemas.microsoft.com/office/powerpoint/2010/main" val="1328085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DAD42-C4A0-B125-9B87-B9D95A40D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ato" panose="020F0502020204030203" pitchFamily="34" charset="0"/>
                <a:cs typeface="Lato" panose="020F0502020204030203" pitchFamily="34" charset="0"/>
              </a:rPr>
              <a:t>What went wrong?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E1A7815-2980-071A-92FC-5C8BDEA10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>
                <a:latin typeface="Lato" panose="020F0502020204030203" pitchFamily="34" charset="0"/>
                <a:cs typeface="Lato" panose="020F0502020204030203" pitchFamily="34" charset="0"/>
              </a:rPr>
              <a:t>My language wasn’t clear, concise, or consistent!</a:t>
            </a:r>
            <a:endParaRPr lang="en-US" dirty="0">
              <a:solidFill>
                <a:schemeClr val="accent5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5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accent5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US" dirty="0">
                <a:latin typeface="Lato" panose="020F0502020204030203" pitchFamily="34" charset="0"/>
                <a:cs typeface="Lato" panose="020F0502020204030203" pitchFamily="34" charset="0"/>
              </a:rPr>
              <a:t>I realized later that I needed to assess student knowledge of concepts before asking them to apply the knowledge. (More on this later!)</a:t>
            </a:r>
          </a:p>
        </p:txBody>
      </p:sp>
    </p:spTree>
    <p:extLst>
      <p:ext uri="{BB962C8B-B14F-4D97-AF65-F5344CB8AC3E}">
        <p14:creationId xmlns:p14="http://schemas.microsoft.com/office/powerpoint/2010/main" val="2361918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DAD42-C4A0-B125-9B87-B9D95A40D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ato" panose="020F0502020204030203" pitchFamily="34" charset="0"/>
                <a:cs typeface="Lato" panose="020F0502020204030203" pitchFamily="34" charset="0"/>
              </a:rPr>
              <a:t>Good questions are </a:t>
            </a:r>
            <a:r>
              <a:rPr lang="en-US" dirty="0">
                <a:solidFill>
                  <a:schemeClr val="accent5"/>
                </a:solidFill>
                <a:latin typeface="Lato" panose="020F0502020204030203" pitchFamily="34" charset="0"/>
                <a:cs typeface="Lato" panose="020F0502020204030203" pitchFamily="34" charset="0"/>
              </a:rPr>
              <a:t>clear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E4DFC-4857-4565-08C4-D5794B689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Lato" panose="020F0502020204030203" pitchFamily="34" charset="0"/>
                <a:cs typeface="Lato" panose="020F0502020204030203" pitchFamily="34" charset="0"/>
              </a:rPr>
              <a:t>Clear</a:t>
            </a:r>
          </a:p>
          <a:p>
            <a:pPr lvl="1"/>
            <a:r>
              <a:rPr lang="en-US" dirty="0">
                <a:latin typeface="Lato" panose="020F0502020204030203" pitchFamily="34" charset="0"/>
                <a:cs typeface="Lato" panose="020F0502020204030203" pitchFamily="34" charset="0"/>
              </a:rPr>
              <a:t>Avoid jargon or uncommon acronyms as much as possible</a:t>
            </a:r>
          </a:p>
          <a:p>
            <a:pPr lvl="1"/>
            <a:r>
              <a:rPr lang="en-US" dirty="0">
                <a:latin typeface="Lato" panose="020F0502020204030203" pitchFamily="34" charset="0"/>
                <a:cs typeface="Lato" panose="020F0502020204030203" pitchFamily="34" charset="0"/>
              </a:rPr>
              <a:t>Avoid ambiguity or double meanings</a:t>
            </a:r>
          </a:p>
          <a:p>
            <a:endParaRPr lang="en-US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en-US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en-US" sz="2000" i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1B4248B-908E-940D-3CAC-968AC57F0A21}"/>
              </a:ext>
            </a:extLst>
          </p:cNvPr>
          <p:cNvSpPr txBox="1">
            <a:spLocks/>
          </p:cNvSpPr>
          <p:nvPr/>
        </p:nvSpPr>
        <p:spPr>
          <a:xfrm>
            <a:off x="990600" y="3890865"/>
            <a:ext cx="10515600" cy="2438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i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11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DAD42-C4A0-B125-9B87-B9D95A40D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US" dirty="0">
                <a:latin typeface="Lato" panose="020F0502020204030203" pitchFamily="34" charset="0"/>
                <a:cs typeface="Lato" panose="020F0502020204030203" pitchFamily="34" charset="0"/>
              </a:rPr>
              <a:t>Good questions are </a:t>
            </a:r>
            <a:r>
              <a:rPr lang="en-US" dirty="0">
                <a:solidFill>
                  <a:schemeClr val="accent5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concise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E4DFC-4857-4565-08C4-D5794B689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614445"/>
            <a:ext cx="9547809" cy="1587922"/>
          </a:xfrm>
        </p:spPr>
        <p:txBody>
          <a:bodyPr>
            <a:noAutofit/>
          </a:bodyPr>
          <a:lstStyle/>
          <a:p>
            <a:pPr marL="205740" indent="-205740" defTabSz="822960">
              <a:spcBef>
                <a:spcPts val="900"/>
              </a:spcBef>
            </a:pPr>
            <a:r>
              <a:rPr lang="en-US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Lato" panose="020F0502020204030203" pitchFamily="34" charset="0"/>
              </a:rPr>
              <a:t>Concise</a:t>
            </a:r>
          </a:p>
          <a:p>
            <a:pPr marL="617220" lvl="1" indent="-205740" defTabSz="822960">
              <a:spcBef>
                <a:spcPts val="450"/>
              </a:spcBef>
            </a:pPr>
            <a:r>
              <a:rPr lang="en-US" kern="1200" dirty="0">
                <a:solidFill>
                  <a:schemeClr val="tx1"/>
                </a:solidFill>
                <a:latin typeface="Lato" panose="020F0502020204030203" pitchFamily="34" charset="0"/>
                <a:ea typeface="+mn-ea"/>
                <a:cs typeface="Lato" panose="020F0502020204030203" pitchFamily="34" charset="0"/>
              </a:rPr>
              <a:t>Write short and simple sentences</a:t>
            </a:r>
          </a:p>
          <a:p>
            <a:pPr marL="617220" lvl="1" indent="-205740" defTabSz="822960">
              <a:spcBef>
                <a:spcPts val="450"/>
              </a:spcBef>
            </a:pPr>
            <a:r>
              <a:rPr lang="en-US" dirty="0">
                <a:latin typeface="Lato" panose="020F0502020204030203" pitchFamily="34" charset="0"/>
                <a:cs typeface="Lato" panose="020F0502020204030203" pitchFamily="34" charset="0"/>
              </a:rPr>
              <a:t>Eliminate unnecessary phrases and redundancies</a:t>
            </a:r>
            <a:endParaRPr lang="en-US" kern="1200" dirty="0">
              <a:solidFill>
                <a:schemeClr val="tx1"/>
              </a:solidFill>
              <a:latin typeface="Lato" panose="020F0502020204030203" pitchFamily="34" charset="0"/>
              <a:ea typeface="+mn-ea"/>
              <a:cs typeface="Lato" panose="020F0502020204030203" pitchFamily="34" charset="0"/>
            </a:endParaRPr>
          </a:p>
          <a:p>
            <a:endParaRPr lang="en-US" sz="2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en-US" sz="24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en-US" sz="24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111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DAD42-C4A0-B125-9B87-B9D95A40D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ato" panose="020F0502020204030203" pitchFamily="34" charset="0"/>
                <a:cs typeface="Lato" panose="020F0502020204030203" pitchFamily="34" charset="0"/>
              </a:rPr>
              <a:t>Good questions are </a:t>
            </a:r>
            <a:r>
              <a:rPr lang="en-US" dirty="0">
                <a:solidFill>
                  <a:schemeClr val="accent5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consistent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E4DFC-4857-4565-08C4-D5794B689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Lato" panose="020F0502020204030203" pitchFamily="34" charset="0"/>
                <a:cs typeface="Lato" panose="020F0502020204030203" pitchFamily="34" charset="0"/>
              </a:rPr>
              <a:t>Consistent</a:t>
            </a:r>
          </a:p>
          <a:p>
            <a:pPr lvl="1"/>
            <a:r>
              <a:rPr lang="en-US" dirty="0">
                <a:latin typeface="Lato" panose="020F0502020204030203" pitchFamily="34" charset="0"/>
                <a:cs typeface="Lato" panose="020F0502020204030203" pitchFamily="34" charset="0"/>
              </a:rPr>
              <a:t>Assess students using the same words used when the concept was taught (constrained language)</a:t>
            </a:r>
          </a:p>
          <a:p>
            <a:pPr lvl="1"/>
            <a:r>
              <a:rPr lang="en-US" dirty="0">
                <a:latin typeface="Lato" panose="020F0502020204030203" pitchFamily="34" charset="0"/>
                <a:cs typeface="Lato" panose="020F0502020204030203" pitchFamily="34" charset="0"/>
              </a:rPr>
              <a:t>If terms used are inconsistent, learners may think different terms mean different things</a:t>
            </a:r>
          </a:p>
          <a:p>
            <a:endParaRPr lang="en-US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en-US" sz="2000" i="1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en-US" sz="2000" i="1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en-US" sz="2000" i="1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en-US" sz="2000" i="1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607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DAD42-C4A0-B125-9B87-B9D95A40D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ato" panose="020F0502020204030203" pitchFamily="34" charset="0"/>
                <a:cs typeface="Lato" panose="020F0502020204030203" pitchFamily="34" charset="0"/>
              </a:rPr>
              <a:t>Let’s revisit this question….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96A15A-B68E-7CB1-2CF4-376539F790B4}"/>
              </a:ext>
            </a:extLst>
          </p:cNvPr>
          <p:cNvSpPr txBox="1"/>
          <p:nvPr/>
        </p:nvSpPr>
        <p:spPr>
          <a:xfrm>
            <a:off x="639097" y="2000297"/>
            <a:ext cx="112776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i="1" dirty="0">
                <a:latin typeface="Lato" panose="020F0502020204030203" pitchFamily="34" charset="0"/>
                <a:cs typeface="Lato" panose="020F0502020204030203" pitchFamily="34" charset="0"/>
              </a:rPr>
              <a:t>Drew performed a PCI extraction and unfortunately failed to get a PCR amplicon from his sample. However, he clearly had a visible, white precipitate present in the bottom of his tube. Explain what the white substance in the sample might be (other than DNA).</a:t>
            </a:r>
          </a:p>
          <a:p>
            <a:pPr marL="0" indent="0">
              <a:buNone/>
            </a:pPr>
            <a:endParaRPr lang="en-US" sz="2400" i="1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en-US" sz="2400" i="1" dirty="0">
              <a:solidFill>
                <a:schemeClr val="accent5">
                  <a:lumMod val="60000"/>
                  <a:lumOff val="40000"/>
                </a:schemeClr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rPr>
              <a:t>Drew extracted nucleic acids with phenol:chloroform but failed to amplify DNA from his sample. However, his sample contained a white precipitate. What might this precipitate be (other than DNA)?</a:t>
            </a:r>
          </a:p>
        </p:txBody>
      </p:sp>
    </p:spTree>
    <p:extLst>
      <p:ext uri="{BB962C8B-B14F-4D97-AF65-F5344CB8AC3E}">
        <p14:creationId xmlns:p14="http://schemas.microsoft.com/office/powerpoint/2010/main" val="2393054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DAD42-C4A0-B125-9B87-B9D95A40D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026" y="95217"/>
            <a:ext cx="10087947" cy="1325563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Lato" panose="020F0502020204030203" pitchFamily="34" charset="0"/>
                <a:cs typeface="Lato" panose="020F0502020204030203" pitchFamily="34" charset="0"/>
              </a:rPr>
              <a:t>Consider applying Bloom’s Taxonomy to order learning outcome and build upon learning</a:t>
            </a:r>
            <a:endParaRPr lang="en-US" sz="4000" dirty="0">
              <a:solidFill>
                <a:schemeClr val="accent5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E4DFC-4857-4565-08C4-D5794B689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37" y="2769281"/>
            <a:ext cx="4394718" cy="2933429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Lato" panose="020F0502020204030203" pitchFamily="34" charset="0"/>
                <a:cs typeface="Lato" panose="020F0502020204030203" pitchFamily="34" charset="0"/>
              </a:rPr>
              <a:t>Higher level processes build upon lower-level processes</a:t>
            </a:r>
          </a:p>
          <a:p>
            <a:r>
              <a:rPr lang="en-US" sz="2400" dirty="0">
                <a:latin typeface="Lato" panose="020F0502020204030203" pitchFamily="34" charset="0"/>
                <a:cs typeface="Lato" panose="020F0502020204030203" pitchFamily="34" charset="0"/>
              </a:rPr>
              <a:t>If the lower-level processes are not achieved, then the higher level one will be deficient  </a:t>
            </a:r>
          </a:p>
        </p:txBody>
      </p:sp>
      <p:pic>
        <p:nvPicPr>
          <p:cNvPr id="1028" name="Picture 4" descr="Revised Blooms Taxonomy: Remember, Understand, Apply, Analyse, Evaluate, Create.">
            <a:extLst>
              <a:ext uri="{FF2B5EF4-FFF2-40B4-BE49-F238E27FC236}">
                <a16:creationId xmlns:a16="http://schemas.microsoft.com/office/drawing/2014/main" id="{61544643-5CD1-DD95-8347-720F6DCF8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63376"/>
            <a:ext cx="76200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4070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171</TotalTime>
  <Words>819</Words>
  <Application>Microsoft Office PowerPoint</Application>
  <PresentationFormat>Widescreen</PresentationFormat>
  <Paragraphs>96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Lato</vt:lpstr>
      <vt:lpstr>Office Theme</vt:lpstr>
      <vt:lpstr>Scientific writing in the classroom</vt:lpstr>
      <vt:lpstr>An eye-opening experience while teaching BC406B…</vt:lpstr>
      <vt:lpstr>I wrote some horrendous questions at first!</vt:lpstr>
      <vt:lpstr>What went wrong?</vt:lpstr>
      <vt:lpstr>Good questions are clear</vt:lpstr>
      <vt:lpstr>Good questions are concise</vt:lpstr>
      <vt:lpstr>Good questions are consistent</vt:lpstr>
      <vt:lpstr>Let’s revisit this question….</vt:lpstr>
      <vt:lpstr>Consider applying Bloom’s Taxonomy to order learning outcome and build upon learning</vt:lpstr>
      <vt:lpstr>Remember involves recalling and recognizing concepts</vt:lpstr>
      <vt:lpstr>Understand involves learners explaining a concept in their own words</vt:lpstr>
      <vt:lpstr>Apply involves using facts, ideas, and concepts in new contexts and situations</vt:lpstr>
      <vt:lpstr>Analyze involves learners breaking down concepts and examining their relationships</vt:lpstr>
      <vt:lpstr>Evaluate involves learners making judgements on concepts</vt:lpstr>
      <vt:lpstr>Create involves learners demonstrating knowledge by </vt:lpstr>
      <vt:lpstr>Taken together…</vt:lpstr>
      <vt:lpstr>What next?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writing in the classroom</dc:title>
  <dc:creator>Tonsager,Drew</dc:creator>
  <cp:lastModifiedBy>Tonsager,Drew</cp:lastModifiedBy>
  <cp:revision>9</cp:revision>
  <dcterms:created xsi:type="dcterms:W3CDTF">2023-07-17T07:14:54Z</dcterms:created>
  <dcterms:modified xsi:type="dcterms:W3CDTF">2023-07-17T14:44:08Z</dcterms:modified>
</cp:coreProperties>
</file>